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9"/>
  </p:notesMasterIdLst>
  <p:sldIdLst>
    <p:sldId id="256" r:id="rId2"/>
    <p:sldId id="257" r:id="rId3"/>
    <p:sldId id="258" r:id="rId4"/>
    <p:sldId id="259" r:id="rId5"/>
    <p:sldId id="494" r:id="rId6"/>
    <p:sldId id="261" r:id="rId7"/>
    <p:sldId id="260" r:id="rId8"/>
    <p:sldId id="262" r:id="rId9"/>
    <p:sldId id="263" r:id="rId10"/>
    <p:sldId id="264" r:id="rId11"/>
    <p:sldId id="265" r:id="rId12"/>
    <p:sldId id="282" r:id="rId13"/>
    <p:sldId id="266" r:id="rId14"/>
    <p:sldId id="267" r:id="rId15"/>
    <p:sldId id="268" r:id="rId16"/>
    <p:sldId id="269" r:id="rId17"/>
    <p:sldId id="270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2" r:id="rId35"/>
    <p:sldId id="301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2" r:id="rId45"/>
    <p:sldId id="304" r:id="rId46"/>
    <p:sldId id="305" r:id="rId47"/>
    <p:sldId id="306" r:id="rId48"/>
    <p:sldId id="307" r:id="rId49"/>
    <p:sldId id="308" r:id="rId50"/>
    <p:sldId id="309" r:id="rId51"/>
    <p:sldId id="310" r:id="rId52"/>
    <p:sldId id="311" r:id="rId53"/>
    <p:sldId id="312" r:id="rId54"/>
    <p:sldId id="313" r:id="rId55"/>
    <p:sldId id="314" r:id="rId56"/>
    <p:sldId id="315" r:id="rId57"/>
    <p:sldId id="316" r:id="rId58"/>
    <p:sldId id="317" r:id="rId59"/>
    <p:sldId id="318" r:id="rId60"/>
    <p:sldId id="319" r:id="rId61"/>
    <p:sldId id="320" r:id="rId62"/>
    <p:sldId id="321" r:id="rId63"/>
    <p:sldId id="323" r:id="rId64"/>
    <p:sldId id="324" r:id="rId65"/>
    <p:sldId id="322" r:id="rId66"/>
    <p:sldId id="325" r:id="rId67"/>
    <p:sldId id="326" r:id="rId68"/>
    <p:sldId id="327" r:id="rId69"/>
    <p:sldId id="328" r:id="rId70"/>
    <p:sldId id="329" r:id="rId71"/>
    <p:sldId id="331" r:id="rId72"/>
    <p:sldId id="330" r:id="rId73"/>
    <p:sldId id="332" r:id="rId74"/>
    <p:sldId id="333" r:id="rId75"/>
    <p:sldId id="334" r:id="rId76"/>
    <p:sldId id="335" r:id="rId77"/>
    <p:sldId id="336" r:id="rId78"/>
    <p:sldId id="337" r:id="rId79"/>
    <p:sldId id="338" r:id="rId80"/>
    <p:sldId id="339" r:id="rId81"/>
    <p:sldId id="340" r:id="rId82"/>
    <p:sldId id="341" r:id="rId83"/>
    <p:sldId id="342" r:id="rId84"/>
    <p:sldId id="343" r:id="rId85"/>
    <p:sldId id="344" r:id="rId86"/>
    <p:sldId id="345" r:id="rId87"/>
    <p:sldId id="346" r:id="rId88"/>
    <p:sldId id="347" r:id="rId89"/>
    <p:sldId id="348" r:id="rId90"/>
    <p:sldId id="349" r:id="rId91"/>
    <p:sldId id="350" r:id="rId92"/>
    <p:sldId id="351" r:id="rId93"/>
    <p:sldId id="352" r:id="rId94"/>
    <p:sldId id="353" r:id="rId95"/>
    <p:sldId id="354" r:id="rId96"/>
    <p:sldId id="355" r:id="rId97"/>
    <p:sldId id="356" r:id="rId98"/>
    <p:sldId id="357" r:id="rId99"/>
    <p:sldId id="358" r:id="rId100"/>
    <p:sldId id="359" r:id="rId101"/>
    <p:sldId id="360" r:id="rId102"/>
    <p:sldId id="361" r:id="rId103"/>
    <p:sldId id="362" r:id="rId104"/>
    <p:sldId id="363" r:id="rId105"/>
    <p:sldId id="364" r:id="rId106"/>
    <p:sldId id="365" r:id="rId107"/>
    <p:sldId id="366" r:id="rId108"/>
    <p:sldId id="367" r:id="rId109"/>
    <p:sldId id="368" r:id="rId110"/>
    <p:sldId id="369" r:id="rId111"/>
    <p:sldId id="370" r:id="rId112"/>
    <p:sldId id="371" r:id="rId113"/>
    <p:sldId id="372" r:id="rId114"/>
    <p:sldId id="373" r:id="rId115"/>
    <p:sldId id="374" r:id="rId116"/>
    <p:sldId id="375" r:id="rId117"/>
    <p:sldId id="376" r:id="rId118"/>
    <p:sldId id="377" r:id="rId119"/>
    <p:sldId id="378" r:id="rId120"/>
    <p:sldId id="380" r:id="rId121"/>
    <p:sldId id="382" r:id="rId122"/>
    <p:sldId id="381" r:id="rId123"/>
    <p:sldId id="383" r:id="rId124"/>
    <p:sldId id="395" r:id="rId125"/>
    <p:sldId id="396" r:id="rId126"/>
    <p:sldId id="397" r:id="rId127"/>
    <p:sldId id="398" r:id="rId128"/>
    <p:sldId id="399" r:id="rId129"/>
    <p:sldId id="400" r:id="rId130"/>
    <p:sldId id="401" r:id="rId131"/>
    <p:sldId id="402" r:id="rId132"/>
    <p:sldId id="403" r:id="rId133"/>
    <p:sldId id="404" r:id="rId134"/>
    <p:sldId id="405" r:id="rId135"/>
    <p:sldId id="406" r:id="rId136"/>
    <p:sldId id="407" r:id="rId137"/>
    <p:sldId id="408" r:id="rId138"/>
    <p:sldId id="409" r:id="rId139"/>
    <p:sldId id="410" r:id="rId140"/>
    <p:sldId id="414" r:id="rId141"/>
    <p:sldId id="411" r:id="rId142"/>
    <p:sldId id="412" r:id="rId143"/>
    <p:sldId id="413" r:id="rId144"/>
    <p:sldId id="415" r:id="rId145"/>
    <p:sldId id="416" r:id="rId146"/>
    <p:sldId id="417" r:id="rId147"/>
    <p:sldId id="379" r:id="rId148"/>
    <p:sldId id="384" r:id="rId149"/>
    <p:sldId id="385" r:id="rId150"/>
    <p:sldId id="386" r:id="rId151"/>
    <p:sldId id="387" r:id="rId152"/>
    <p:sldId id="388" r:id="rId153"/>
    <p:sldId id="389" r:id="rId154"/>
    <p:sldId id="390" r:id="rId155"/>
    <p:sldId id="391" r:id="rId156"/>
    <p:sldId id="392" r:id="rId157"/>
    <p:sldId id="393" r:id="rId158"/>
    <p:sldId id="394" r:id="rId159"/>
    <p:sldId id="418" r:id="rId160"/>
    <p:sldId id="419" r:id="rId161"/>
    <p:sldId id="420" r:id="rId162"/>
    <p:sldId id="421" r:id="rId163"/>
    <p:sldId id="422" r:id="rId164"/>
    <p:sldId id="423" r:id="rId165"/>
    <p:sldId id="424" r:id="rId166"/>
    <p:sldId id="425" r:id="rId167"/>
    <p:sldId id="426" r:id="rId168"/>
    <p:sldId id="427" r:id="rId169"/>
    <p:sldId id="428" r:id="rId170"/>
    <p:sldId id="429" r:id="rId171"/>
    <p:sldId id="430" r:id="rId172"/>
    <p:sldId id="431" r:id="rId173"/>
    <p:sldId id="432" r:id="rId174"/>
    <p:sldId id="433" r:id="rId175"/>
    <p:sldId id="434" r:id="rId176"/>
    <p:sldId id="435" r:id="rId177"/>
    <p:sldId id="436" r:id="rId178"/>
    <p:sldId id="493" r:id="rId179"/>
    <p:sldId id="438" r:id="rId180"/>
    <p:sldId id="439" r:id="rId181"/>
    <p:sldId id="440" r:id="rId182"/>
    <p:sldId id="441" r:id="rId183"/>
    <p:sldId id="442" r:id="rId184"/>
    <p:sldId id="443" r:id="rId185"/>
    <p:sldId id="444" r:id="rId186"/>
    <p:sldId id="445" r:id="rId187"/>
    <p:sldId id="446" r:id="rId188"/>
    <p:sldId id="447" r:id="rId189"/>
    <p:sldId id="448" r:id="rId190"/>
    <p:sldId id="449" r:id="rId191"/>
    <p:sldId id="450" r:id="rId192"/>
    <p:sldId id="451" r:id="rId193"/>
    <p:sldId id="453" r:id="rId194"/>
    <p:sldId id="452" r:id="rId195"/>
    <p:sldId id="454" r:id="rId196"/>
    <p:sldId id="455" r:id="rId197"/>
    <p:sldId id="456" r:id="rId198"/>
    <p:sldId id="458" r:id="rId199"/>
    <p:sldId id="459" r:id="rId200"/>
    <p:sldId id="460" r:id="rId201"/>
    <p:sldId id="461" r:id="rId202"/>
    <p:sldId id="462" r:id="rId203"/>
    <p:sldId id="463" r:id="rId204"/>
    <p:sldId id="464" r:id="rId205"/>
    <p:sldId id="465" r:id="rId206"/>
    <p:sldId id="468" r:id="rId207"/>
    <p:sldId id="469" r:id="rId208"/>
    <p:sldId id="470" r:id="rId209"/>
    <p:sldId id="471" r:id="rId210"/>
    <p:sldId id="472" r:id="rId211"/>
    <p:sldId id="474" r:id="rId212"/>
    <p:sldId id="475" r:id="rId213"/>
    <p:sldId id="476" r:id="rId214"/>
    <p:sldId id="477" r:id="rId215"/>
    <p:sldId id="478" r:id="rId216"/>
    <p:sldId id="479" r:id="rId217"/>
    <p:sldId id="481" r:id="rId218"/>
    <p:sldId id="482" r:id="rId219"/>
    <p:sldId id="483" r:id="rId220"/>
    <p:sldId id="484" r:id="rId221"/>
    <p:sldId id="486" r:id="rId222"/>
    <p:sldId id="487" r:id="rId223"/>
    <p:sldId id="488" r:id="rId224"/>
    <p:sldId id="489" r:id="rId225"/>
    <p:sldId id="490" r:id="rId226"/>
    <p:sldId id="491" r:id="rId227"/>
    <p:sldId id="492" r:id="rId228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1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8" d="100"/>
          <a:sy n="68" d="100"/>
        </p:scale>
        <p:origin x="-96" y="-4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42" Type="http://schemas.openxmlformats.org/officeDocument/2006/relationships/slide" Target="slides/slide141.xml"/><Relationship Id="rId143" Type="http://schemas.openxmlformats.org/officeDocument/2006/relationships/slide" Target="slides/slide142.xml"/><Relationship Id="rId144" Type="http://schemas.openxmlformats.org/officeDocument/2006/relationships/slide" Target="slides/slide143.xml"/><Relationship Id="rId145" Type="http://schemas.openxmlformats.org/officeDocument/2006/relationships/slide" Target="slides/slide144.xml"/><Relationship Id="rId146" Type="http://schemas.openxmlformats.org/officeDocument/2006/relationships/slide" Target="slides/slide145.xml"/><Relationship Id="rId147" Type="http://schemas.openxmlformats.org/officeDocument/2006/relationships/slide" Target="slides/slide146.xml"/><Relationship Id="rId148" Type="http://schemas.openxmlformats.org/officeDocument/2006/relationships/slide" Target="slides/slide147.xml"/><Relationship Id="rId149" Type="http://schemas.openxmlformats.org/officeDocument/2006/relationships/slide" Target="slides/slide148.xml"/><Relationship Id="rId180" Type="http://schemas.openxmlformats.org/officeDocument/2006/relationships/slide" Target="slides/slide179.xml"/><Relationship Id="rId181" Type="http://schemas.openxmlformats.org/officeDocument/2006/relationships/slide" Target="slides/slide180.xml"/><Relationship Id="rId182" Type="http://schemas.openxmlformats.org/officeDocument/2006/relationships/slide" Target="slides/slide18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83" Type="http://schemas.openxmlformats.org/officeDocument/2006/relationships/slide" Target="slides/slide182.xml"/><Relationship Id="rId184" Type="http://schemas.openxmlformats.org/officeDocument/2006/relationships/slide" Target="slides/slide183.xml"/><Relationship Id="rId185" Type="http://schemas.openxmlformats.org/officeDocument/2006/relationships/slide" Target="slides/slide184.xml"/><Relationship Id="rId186" Type="http://schemas.openxmlformats.org/officeDocument/2006/relationships/slide" Target="slides/slide185.xml"/><Relationship Id="rId187" Type="http://schemas.openxmlformats.org/officeDocument/2006/relationships/slide" Target="slides/slide186.xml"/><Relationship Id="rId188" Type="http://schemas.openxmlformats.org/officeDocument/2006/relationships/slide" Target="slides/slide187.xml"/><Relationship Id="rId189" Type="http://schemas.openxmlformats.org/officeDocument/2006/relationships/slide" Target="slides/slide188.xml"/><Relationship Id="rId220" Type="http://schemas.openxmlformats.org/officeDocument/2006/relationships/slide" Target="slides/slide219.xml"/><Relationship Id="rId221" Type="http://schemas.openxmlformats.org/officeDocument/2006/relationships/slide" Target="slides/slide220.xml"/><Relationship Id="rId222" Type="http://schemas.openxmlformats.org/officeDocument/2006/relationships/slide" Target="slides/slide221.xml"/><Relationship Id="rId223" Type="http://schemas.openxmlformats.org/officeDocument/2006/relationships/slide" Target="slides/slide222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224" Type="http://schemas.openxmlformats.org/officeDocument/2006/relationships/slide" Target="slides/slide223.xml"/><Relationship Id="rId225" Type="http://schemas.openxmlformats.org/officeDocument/2006/relationships/slide" Target="slides/slide224.xml"/><Relationship Id="rId226" Type="http://schemas.openxmlformats.org/officeDocument/2006/relationships/slide" Target="slides/slide225.xml"/><Relationship Id="rId227" Type="http://schemas.openxmlformats.org/officeDocument/2006/relationships/slide" Target="slides/slide226.xml"/><Relationship Id="rId228" Type="http://schemas.openxmlformats.org/officeDocument/2006/relationships/slide" Target="slides/slide227.xml"/><Relationship Id="rId229" Type="http://schemas.openxmlformats.org/officeDocument/2006/relationships/notesMaster" Target="notesMasters/notesMaster1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150" Type="http://schemas.openxmlformats.org/officeDocument/2006/relationships/slide" Target="slides/slide149.xml"/><Relationship Id="rId151" Type="http://schemas.openxmlformats.org/officeDocument/2006/relationships/slide" Target="slides/slide150.xml"/><Relationship Id="rId152" Type="http://schemas.openxmlformats.org/officeDocument/2006/relationships/slide" Target="slides/slide15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53" Type="http://schemas.openxmlformats.org/officeDocument/2006/relationships/slide" Target="slides/slide152.xml"/><Relationship Id="rId154" Type="http://schemas.openxmlformats.org/officeDocument/2006/relationships/slide" Target="slides/slide153.xml"/><Relationship Id="rId155" Type="http://schemas.openxmlformats.org/officeDocument/2006/relationships/slide" Target="slides/slide154.xml"/><Relationship Id="rId156" Type="http://schemas.openxmlformats.org/officeDocument/2006/relationships/slide" Target="slides/slide155.xml"/><Relationship Id="rId157" Type="http://schemas.openxmlformats.org/officeDocument/2006/relationships/slide" Target="slides/slide156.xml"/><Relationship Id="rId158" Type="http://schemas.openxmlformats.org/officeDocument/2006/relationships/slide" Target="slides/slide157.xml"/><Relationship Id="rId159" Type="http://schemas.openxmlformats.org/officeDocument/2006/relationships/slide" Target="slides/slide158.xml"/><Relationship Id="rId190" Type="http://schemas.openxmlformats.org/officeDocument/2006/relationships/slide" Target="slides/slide189.xml"/><Relationship Id="rId191" Type="http://schemas.openxmlformats.org/officeDocument/2006/relationships/slide" Target="slides/slide190.xml"/><Relationship Id="rId192" Type="http://schemas.openxmlformats.org/officeDocument/2006/relationships/slide" Target="slides/slide19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93" Type="http://schemas.openxmlformats.org/officeDocument/2006/relationships/slide" Target="slides/slide192.xml"/><Relationship Id="rId194" Type="http://schemas.openxmlformats.org/officeDocument/2006/relationships/slide" Target="slides/slide193.xml"/><Relationship Id="rId195" Type="http://schemas.openxmlformats.org/officeDocument/2006/relationships/slide" Target="slides/slide194.xml"/><Relationship Id="rId196" Type="http://schemas.openxmlformats.org/officeDocument/2006/relationships/slide" Target="slides/slide195.xml"/><Relationship Id="rId197" Type="http://schemas.openxmlformats.org/officeDocument/2006/relationships/slide" Target="slides/slide196.xml"/><Relationship Id="rId198" Type="http://schemas.openxmlformats.org/officeDocument/2006/relationships/slide" Target="slides/slide197.xml"/><Relationship Id="rId199" Type="http://schemas.openxmlformats.org/officeDocument/2006/relationships/slide" Target="slides/slide198.xml"/><Relationship Id="rId230" Type="http://schemas.openxmlformats.org/officeDocument/2006/relationships/printerSettings" Target="printerSettings/printerSettings1.bin"/><Relationship Id="rId231" Type="http://schemas.openxmlformats.org/officeDocument/2006/relationships/presProps" Target="presProps.xml"/><Relationship Id="rId232" Type="http://schemas.openxmlformats.org/officeDocument/2006/relationships/viewProps" Target="viewProps.xml"/><Relationship Id="rId233" Type="http://schemas.openxmlformats.org/officeDocument/2006/relationships/theme" Target="theme/theme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234" Type="http://schemas.openxmlformats.org/officeDocument/2006/relationships/tableStyles" Target="tableStyles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slide" Target="slides/slide128.xml"/><Relationship Id="rId160" Type="http://schemas.openxmlformats.org/officeDocument/2006/relationships/slide" Target="slides/slide159.xml"/><Relationship Id="rId161" Type="http://schemas.openxmlformats.org/officeDocument/2006/relationships/slide" Target="slides/slide160.xml"/><Relationship Id="rId162" Type="http://schemas.openxmlformats.org/officeDocument/2006/relationships/slide" Target="slides/slide16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63" Type="http://schemas.openxmlformats.org/officeDocument/2006/relationships/slide" Target="slides/slide162.xml"/><Relationship Id="rId164" Type="http://schemas.openxmlformats.org/officeDocument/2006/relationships/slide" Target="slides/slide163.xml"/><Relationship Id="rId165" Type="http://schemas.openxmlformats.org/officeDocument/2006/relationships/slide" Target="slides/slide164.xml"/><Relationship Id="rId166" Type="http://schemas.openxmlformats.org/officeDocument/2006/relationships/slide" Target="slides/slide165.xml"/><Relationship Id="rId167" Type="http://schemas.openxmlformats.org/officeDocument/2006/relationships/slide" Target="slides/slide166.xml"/><Relationship Id="rId168" Type="http://schemas.openxmlformats.org/officeDocument/2006/relationships/slide" Target="slides/slide167.xml"/><Relationship Id="rId169" Type="http://schemas.openxmlformats.org/officeDocument/2006/relationships/slide" Target="slides/slide168.xml"/><Relationship Id="rId200" Type="http://schemas.openxmlformats.org/officeDocument/2006/relationships/slide" Target="slides/slide199.xml"/><Relationship Id="rId201" Type="http://schemas.openxmlformats.org/officeDocument/2006/relationships/slide" Target="slides/slide200.xml"/><Relationship Id="rId202" Type="http://schemas.openxmlformats.org/officeDocument/2006/relationships/slide" Target="slides/slide201.xml"/><Relationship Id="rId203" Type="http://schemas.openxmlformats.org/officeDocument/2006/relationships/slide" Target="slides/slide202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204" Type="http://schemas.openxmlformats.org/officeDocument/2006/relationships/slide" Target="slides/slide203.xml"/><Relationship Id="rId205" Type="http://schemas.openxmlformats.org/officeDocument/2006/relationships/slide" Target="slides/slide204.xml"/><Relationship Id="rId206" Type="http://schemas.openxmlformats.org/officeDocument/2006/relationships/slide" Target="slides/slide205.xml"/><Relationship Id="rId207" Type="http://schemas.openxmlformats.org/officeDocument/2006/relationships/slide" Target="slides/slide206.xml"/><Relationship Id="rId208" Type="http://schemas.openxmlformats.org/officeDocument/2006/relationships/slide" Target="slides/slide207.xml"/><Relationship Id="rId209" Type="http://schemas.openxmlformats.org/officeDocument/2006/relationships/slide" Target="slides/slide208.xml"/><Relationship Id="rId130" Type="http://schemas.openxmlformats.org/officeDocument/2006/relationships/slide" Target="slides/slide129.xml"/><Relationship Id="rId131" Type="http://schemas.openxmlformats.org/officeDocument/2006/relationships/slide" Target="slides/slide130.xml"/><Relationship Id="rId132" Type="http://schemas.openxmlformats.org/officeDocument/2006/relationships/slide" Target="slides/slide131.xml"/><Relationship Id="rId133" Type="http://schemas.openxmlformats.org/officeDocument/2006/relationships/slide" Target="slides/slide132.xml"/><Relationship Id="rId134" Type="http://schemas.openxmlformats.org/officeDocument/2006/relationships/slide" Target="slides/slide133.xml"/><Relationship Id="rId135" Type="http://schemas.openxmlformats.org/officeDocument/2006/relationships/slide" Target="slides/slide134.xml"/><Relationship Id="rId136" Type="http://schemas.openxmlformats.org/officeDocument/2006/relationships/slide" Target="slides/slide135.xml"/><Relationship Id="rId137" Type="http://schemas.openxmlformats.org/officeDocument/2006/relationships/slide" Target="slides/slide136.xml"/><Relationship Id="rId138" Type="http://schemas.openxmlformats.org/officeDocument/2006/relationships/slide" Target="slides/slide137.xml"/><Relationship Id="rId139" Type="http://schemas.openxmlformats.org/officeDocument/2006/relationships/slide" Target="slides/slide138.xml"/><Relationship Id="rId170" Type="http://schemas.openxmlformats.org/officeDocument/2006/relationships/slide" Target="slides/slide169.xml"/><Relationship Id="rId171" Type="http://schemas.openxmlformats.org/officeDocument/2006/relationships/slide" Target="slides/slide170.xml"/><Relationship Id="rId172" Type="http://schemas.openxmlformats.org/officeDocument/2006/relationships/slide" Target="slides/slide171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173" Type="http://schemas.openxmlformats.org/officeDocument/2006/relationships/slide" Target="slides/slide172.xml"/><Relationship Id="rId174" Type="http://schemas.openxmlformats.org/officeDocument/2006/relationships/slide" Target="slides/slide173.xml"/><Relationship Id="rId175" Type="http://schemas.openxmlformats.org/officeDocument/2006/relationships/slide" Target="slides/slide174.xml"/><Relationship Id="rId176" Type="http://schemas.openxmlformats.org/officeDocument/2006/relationships/slide" Target="slides/slide175.xml"/><Relationship Id="rId177" Type="http://schemas.openxmlformats.org/officeDocument/2006/relationships/slide" Target="slides/slide176.xml"/><Relationship Id="rId178" Type="http://schemas.openxmlformats.org/officeDocument/2006/relationships/slide" Target="slides/slide177.xml"/><Relationship Id="rId179" Type="http://schemas.openxmlformats.org/officeDocument/2006/relationships/slide" Target="slides/slide178.xml"/><Relationship Id="rId210" Type="http://schemas.openxmlformats.org/officeDocument/2006/relationships/slide" Target="slides/slide209.xml"/><Relationship Id="rId211" Type="http://schemas.openxmlformats.org/officeDocument/2006/relationships/slide" Target="slides/slide210.xml"/><Relationship Id="rId212" Type="http://schemas.openxmlformats.org/officeDocument/2006/relationships/slide" Target="slides/slide211.xml"/><Relationship Id="rId213" Type="http://schemas.openxmlformats.org/officeDocument/2006/relationships/slide" Target="slides/slide212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14" Type="http://schemas.openxmlformats.org/officeDocument/2006/relationships/slide" Target="slides/slide213.xml"/><Relationship Id="rId215" Type="http://schemas.openxmlformats.org/officeDocument/2006/relationships/slide" Target="slides/slide214.xml"/><Relationship Id="rId216" Type="http://schemas.openxmlformats.org/officeDocument/2006/relationships/slide" Target="slides/slide215.xml"/><Relationship Id="rId217" Type="http://schemas.openxmlformats.org/officeDocument/2006/relationships/slide" Target="slides/slide216.xml"/><Relationship Id="rId218" Type="http://schemas.openxmlformats.org/officeDocument/2006/relationships/slide" Target="slides/slide217.xml"/><Relationship Id="rId219" Type="http://schemas.openxmlformats.org/officeDocument/2006/relationships/slide" Target="slides/slide2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100" Type="http://schemas.openxmlformats.org/officeDocument/2006/relationships/slide" Target="slides/slide99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40" Type="http://schemas.openxmlformats.org/officeDocument/2006/relationships/slide" Target="slides/slide139.xml"/><Relationship Id="rId141" Type="http://schemas.openxmlformats.org/officeDocument/2006/relationships/slide" Target="slides/slide1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1162E5-3344-0241-B973-F876165ABC28}" type="datetimeFigureOut">
              <a:rPr lang="fr-FR" smtClean="0"/>
              <a:t>08/12/2017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54163F-612B-774B-923E-87EFCCAD7A3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2996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7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8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9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2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0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1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2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4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5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6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7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8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9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0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1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2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4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5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6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7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8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90%,</a:t>
            </a:r>
            <a:r>
              <a:rPr lang="fr-FR" baseline="0" dirty="0" smtClean="0"/>
              <a:t> 75%, 10-15%, &lt;5, 1 </a:t>
            </a:r>
            <a:r>
              <a:rPr lang="fr-FR" dirty="0" smtClean="0"/>
              <a:t>Autres 10 % </a:t>
            </a:r>
            <a:r>
              <a:rPr lang="fr-FR" sz="1200" dirty="0" smtClean="0"/>
              <a:t>(tumeurs </a:t>
            </a:r>
            <a:r>
              <a:rPr lang="fr-FR" sz="1200" dirty="0" err="1" smtClean="0"/>
              <a:t>métanéphriques</a:t>
            </a:r>
            <a:r>
              <a:rPr lang="fr-FR" sz="1200" dirty="0" smtClean="0"/>
              <a:t>, </a:t>
            </a:r>
            <a:r>
              <a:rPr lang="fr-FR" sz="1200" dirty="0" err="1" smtClean="0"/>
              <a:t>néphroblastiques</a:t>
            </a:r>
            <a:r>
              <a:rPr lang="fr-FR" sz="1200" dirty="0" smtClean="0"/>
              <a:t>, mésenchymateuses,</a:t>
            </a:r>
          </a:p>
          <a:p>
            <a:r>
              <a:rPr lang="fr-FR" sz="1200" dirty="0" smtClean="0"/>
              <a:t>neuroendocriniennes…)</a:t>
            </a:r>
          </a:p>
          <a:p>
            <a:r>
              <a:rPr lang="fr-FR" sz="1200" dirty="0" smtClean="0"/>
              <a:t>5%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 smtClean="0"/>
              <a:t>1-3% </a:t>
            </a:r>
            <a:r>
              <a:rPr lang="fr-FR" dirty="0" err="1" smtClean="0"/>
              <a:t>FdR</a:t>
            </a:r>
            <a:r>
              <a:rPr lang="fr-FR" dirty="0" smtClean="0"/>
              <a:t> : Sclérose tubéreuse de </a:t>
            </a:r>
            <a:r>
              <a:rPr lang="fr-FR" dirty="0" err="1" smtClean="0"/>
              <a:t>Bourneville</a:t>
            </a:r>
            <a:r>
              <a:rPr lang="fr-FR" dirty="0" smtClean="0"/>
              <a:t> (50-80%), Femmes jeunes ++</a:t>
            </a:r>
          </a:p>
          <a:p>
            <a:endParaRPr lang="fr-FR" sz="1200" dirty="0" smtClean="0"/>
          </a:p>
          <a:p>
            <a:r>
              <a:rPr lang="fr-FR" sz="1200" dirty="0" smtClean="0"/>
              <a:t>Dérive</a:t>
            </a:r>
            <a:r>
              <a:rPr lang="fr-FR" sz="1200" baseline="0" dirty="0" smtClean="0"/>
              <a:t> de : TCP, TCD, CIB, </a:t>
            </a:r>
            <a:r>
              <a:rPr lang="fr-FR" sz="1200" baseline="0" dirty="0" err="1" smtClean="0"/>
              <a:t>oncocytome</a:t>
            </a:r>
            <a:r>
              <a:rPr lang="fr-FR" sz="1200" baseline="0" dirty="0" smtClean="0"/>
              <a:t> : CIA</a:t>
            </a:r>
            <a:endParaRPr lang="fr-FR" sz="1200" dirty="0" smtClean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1F3E94-044C-48DC-9CB2-51EA6F631CA7}" type="slidenum">
              <a:rPr lang="fr-FR" smtClean="0"/>
              <a:pPr/>
              <a:t>74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35011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CaP</a:t>
            </a:r>
            <a:r>
              <a:rPr lang="fr-FR" dirty="0" smtClean="0"/>
              <a:t> sur 23 à 54% des pièces de CP dont 29 à 48% </a:t>
            </a:r>
            <a:r>
              <a:rPr lang="fr-FR" dirty="0" err="1" smtClean="0"/>
              <a:t>cliniquements</a:t>
            </a:r>
            <a:r>
              <a:rPr lang="fr-FR" dirty="0" smtClean="0"/>
              <a:t> significatifs. 32 à 48% infiltration prostatique par</a:t>
            </a:r>
            <a:r>
              <a:rPr lang="fr-FR" baseline="0" dirty="0" smtClean="0"/>
              <a:t> carcinome </a:t>
            </a:r>
            <a:r>
              <a:rPr lang="fr-FR" baseline="0" dirty="0" err="1" smtClean="0"/>
              <a:t>urothélial</a:t>
            </a:r>
            <a:r>
              <a:rPr lang="fr-FR" baseline="0" dirty="0" smtClean="0"/>
              <a:t>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407442-FF50-4527-9C57-A533112F531D}" type="slidenum">
              <a:rPr lang="fr-FR" smtClean="0"/>
              <a:pPr/>
              <a:t>114</a:t>
            </a:fld>
            <a:endParaRPr 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6F71E3-B228-984A-88C9-E49295FA95FA}" type="slidenum">
              <a:rPr lang="fr-FR"/>
              <a:pPr/>
              <a:t>126</a:t>
            </a:fld>
            <a:endParaRPr lang="fr-FR"/>
          </a:p>
        </p:txBody>
      </p:sp>
      <p:sp>
        <p:nvSpPr>
          <p:cNvPr id="5734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734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2C6AB2-E2C2-7247-8803-2F8D984D1FA4}" type="slidenum">
              <a:rPr lang="fr-FR"/>
              <a:pPr/>
              <a:t>127</a:t>
            </a:fld>
            <a:endParaRPr lang="fr-FR"/>
          </a:p>
        </p:txBody>
      </p:sp>
      <p:sp>
        <p:nvSpPr>
          <p:cNvPr id="21709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709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A06A41-CCDB-BF43-89B6-591528BC9A2C}" type="slidenum">
              <a:rPr lang="fr-FR"/>
              <a:pPr/>
              <a:t>128</a:t>
            </a:fld>
            <a:endParaRPr lang="fr-FR"/>
          </a:p>
        </p:txBody>
      </p:sp>
      <p:sp>
        <p:nvSpPr>
          <p:cNvPr id="22528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528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9BE2EA-CEF1-FF47-89DD-7BA930E6BB49}" type="slidenum">
              <a:rPr lang="fr-FR"/>
              <a:pPr/>
              <a:t>129</a:t>
            </a:fld>
            <a:endParaRPr lang="fr-FR"/>
          </a:p>
        </p:txBody>
      </p:sp>
      <p:sp>
        <p:nvSpPr>
          <p:cNvPr id="227330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7331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39980E-59D5-3542-90F8-D3FE529859F8}" type="slidenum">
              <a:rPr lang="fr-FR"/>
              <a:pPr/>
              <a:t>130</a:t>
            </a:fld>
            <a:endParaRPr lang="fr-FR"/>
          </a:p>
        </p:txBody>
      </p:sp>
      <p:sp>
        <p:nvSpPr>
          <p:cNvPr id="11366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366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35D44B-A28A-9840-874A-C8325A72DDF2}" type="slidenum">
              <a:rPr lang="fr-FR"/>
              <a:pPr/>
              <a:t>131</a:t>
            </a:fld>
            <a:endParaRPr lang="fr-FR"/>
          </a:p>
        </p:txBody>
      </p:sp>
      <p:sp>
        <p:nvSpPr>
          <p:cNvPr id="251906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1907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F99E83-B3C0-904D-9DD6-AA2DFD7230FF}" type="slidenum">
              <a:rPr lang="fr-FR"/>
              <a:pPr/>
              <a:t>132</a:t>
            </a:fld>
            <a:endParaRPr lang="fr-FR"/>
          </a:p>
        </p:txBody>
      </p:sp>
      <p:sp>
        <p:nvSpPr>
          <p:cNvPr id="253954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3955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13802C-DA19-D744-9EDE-18C4128D7B12}" type="slidenum">
              <a:rPr lang="fr-FR"/>
              <a:pPr/>
              <a:t>135</a:t>
            </a:fld>
            <a:endParaRPr lang="fr-FR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99308C-9FB8-A442-AD23-BAC30512110E}" type="slidenum">
              <a:rPr lang="fr-FR"/>
              <a:pPr/>
              <a:t>136</a:t>
            </a:fld>
            <a:endParaRPr lang="fr-FR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 smtClean="0"/>
              <a:t>diagnostic, extension locorégionale, extension veineuse et ADP, rein controlatéral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 smtClean="0"/>
              <a:t>IRM++</a:t>
            </a:r>
            <a:r>
              <a:rPr lang="fr-FR" sz="1200" baseline="0" dirty="0" smtClean="0"/>
              <a:t> si kystique et mal caractérisé par autres examens d’imagerie</a:t>
            </a:r>
            <a:endParaRPr lang="fr-FR" sz="1200" dirty="0" smtClean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1F3E94-044C-48DC-9CB2-51EA6F631CA7}" type="slidenum">
              <a:rPr lang="fr-FR" smtClean="0"/>
              <a:pPr/>
              <a:t>79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07139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DF2A57-99CA-7B40-84A0-56CBDBCD0A78}" type="slidenum">
              <a:rPr lang="fr-FR"/>
              <a:pPr/>
              <a:t>137</a:t>
            </a:fld>
            <a:endParaRPr lang="fr-FR"/>
          </a:p>
        </p:txBody>
      </p:sp>
      <p:sp>
        <p:nvSpPr>
          <p:cNvPr id="223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BD9A50-7011-894D-BD60-FA92C050DCF9}" type="slidenum">
              <a:rPr lang="fr-FR"/>
              <a:pPr/>
              <a:t>138</a:t>
            </a:fld>
            <a:endParaRPr lang="fr-FR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D8C1E0-A000-324A-A644-AE33761434EB}" type="slidenum">
              <a:rPr lang="fr-FR"/>
              <a:pPr/>
              <a:t>139</a:t>
            </a:fld>
            <a:endParaRPr lang="fr-FR"/>
          </a:p>
        </p:txBody>
      </p:sp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B6BEDE2-CA64-9546-B05B-1FA5DE6DE4C6}" type="slidenum">
              <a:rPr lang="fr-FR" sz="1200"/>
              <a:pPr/>
              <a:t>152</a:t>
            </a:fld>
            <a:endParaRPr lang="fr-FR" sz="1200"/>
          </a:p>
        </p:txBody>
      </p:sp>
      <p:sp>
        <p:nvSpPr>
          <p:cNvPr id="28675" name="Text Box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28676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30788" cy="4117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676737-A5FE-5D4A-8125-3A504E3D31FB}" type="slidenum">
              <a:rPr lang="fr-FR"/>
              <a:pPr/>
              <a:t>198</a:t>
            </a:fld>
            <a:endParaRPr lang="fr-FR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817443-CEDF-4349-89BE-CAB5BF7617B2}" type="slidenum">
              <a:rPr lang="fr-FR"/>
              <a:pPr/>
              <a:t>199</a:t>
            </a:fld>
            <a:endParaRPr lang="fr-FR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35BB07-2415-3440-A935-83048F26C8F6}" type="slidenum">
              <a:rPr lang="fr-FR"/>
              <a:pPr/>
              <a:t>200</a:t>
            </a:fld>
            <a:endParaRPr lang="fr-FR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3658E6-86C4-E641-BF94-2A609011957F}" type="slidenum">
              <a:rPr lang="fr-FR"/>
              <a:pPr/>
              <a:t>201</a:t>
            </a:fld>
            <a:endParaRPr lang="fr-FR"/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6D859B-BA20-F84C-9AEC-8FC459AEF700}" type="slidenum">
              <a:rPr lang="fr-FR"/>
              <a:pPr/>
              <a:t>202</a:t>
            </a:fld>
            <a:endParaRPr lang="fr-FR"/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A6D20B-6F72-C846-8FE3-6730506E6834}" type="slidenum">
              <a:rPr lang="fr-FR"/>
              <a:pPr/>
              <a:t>203</a:t>
            </a:fld>
            <a:endParaRPr lang="fr-FR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Extension locorégionale, veineuse, ganglionnaire et métastatique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1F3E94-044C-48DC-9CB2-51EA6F631CA7}" type="slidenum">
              <a:rPr lang="fr-FR" smtClean="0"/>
              <a:pPr/>
              <a:t>80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210991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F96C13-01A1-8241-A085-EDF1E4175E8A}" type="slidenum">
              <a:rPr lang="fr-FR"/>
              <a:pPr/>
              <a:t>204</a:t>
            </a:fld>
            <a:endParaRPr lang="fr-FR"/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F6C565-7B5C-044D-AD19-DE6D453DAF5D}" type="slidenum">
              <a:rPr lang="fr-FR"/>
              <a:pPr/>
              <a:t>205</a:t>
            </a:fld>
            <a:endParaRPr lang="fr-FR"/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2479C1-8FC4-7342-9722-860DEECDCCAC}" type="slidenum">
              <a:rPr lang="fr-FR"/>
              <a:pPr/>
              <a:t>206</a:t>
            </a:fld>
            <a:endParaRPr lang="fr-FR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1ADB46-BCCB-6447-B38D-FB3E98988CDD}" type="slidenum">
              <a:rPr lang="fr-FR"/>
              <a:pPr/>
              <a:t>207</a:t>
            </a:fld>
            <a:endParaRPr lang="fr-FR"/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21E61B-1C42-DD41-8162-1395F2B5E0F9}" type="slidenum">
              <a:rPr lang="fr-FR"/>
              <a:pPr/>
              <a:t>208</a:t>
            </a:fld>
            <a:endParaRPr lang="fr-FR"/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43A5F6-D9A2-7F4E-A521-A18A0CC694C9}" type="slidenum">
              <a:rPr lang="fr-FR"/>
              <a:pPr/>
              <a:t>209</a:t>
            </a:fld>
            <a:endParaRPr lang="fr-FR"/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D30545-2B43-D343-835E-16AE1F2F9F8E}" type="slidenum">
              <a:rPr lang="fr-FR"/>
              <a:pPr/>
              <a:t>210</a:t>
            </a:fld>
            <a:endParaRPr lang="fr-FR"/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F867CD-1ECE-BF47-AA10-D33F4550DF85}" type="slidenum">
              <a:rPr lang="fr-FR"/>
              <a:pPr/>
              <a:t>211</a:t>
            </a:fld>
            <a:endParaRPr lang="fr-FR"/>
          </a:p>
        </p:txBody>
      </p:sp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BCD40C-CD3D-F947-8549-B0B8DA3C4E95}" type="slidenum">
              <a:rPr lang="fr-FR"/>
              <a:pPr/>
              <a:t>212</a:t>
            </a:fld>
            <a:endParaRPr lang="fr-FR"/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9C80A8-89FC-F841-B91F-64F3E2C50697}" type="slidenum">
              <a:rPr lang="fr-FR"/>
              <a:pPr/>
              <a:t>213</a:t>
            </a:fld>
            <a:endParaRPr lang="fr-FR"/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Modif</a:t>
            </a:r>
            <a:r>
              <a:rPr lang="fr-FR" dirty="0" smtClean="0"/>
              <a:t> prise en charge : </a:t>
            </a:r>
            <a:r>
              <a:rPr lang="fr-FR" dirty="0" err="1" smtClean="0"/>
              <a:t>etre</a:t>
            </a:r>
            <a:r>
              <a:rPr lang="fr-FR" dirty="0" smtClean="0"/>
              <a:t> le plus conservateur possible, + surveillance, + dépistage entourage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1F3E94-044C-48DC-9CB2-51EA6F631CA7}" type="slidenum">
              <a:rPr lang="fr-FR" smtClean="0"/>
              <a:pPr/>
              <a:t>81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02367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BE4D51-4155-6845-A046-FDB4AAFEE32A}" type="slidenum">
              <a:rPr lang="fr-FR"/>
              <a:pPr/>
              <a:t>214</a:t>
            </a:fld>
            <a:endParaRPr lang="fr-FR"/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6F6D8F-A96F-F841-8533-EF79EEDD4D43}" type="slidenum">
              <a:rPr lang="fr-FR"/>
              <a:pPr/>
              <a:t>215</a:t>
            </a:fld>
            <a:endParaRPr lang="fr-FR"/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4BC851-1DA4-A54D-8193-E98824DF76B3}" type="slidenum">
              <a:rPr lang="fr-FR"/>
              <a:pPr/>
              <a:t>216</a:t>
            </a:fld>
            <a:endParaRPr lang="fr-FR"/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B8D0D1-B2C8-C04A-AC72-C778B5FB1CA1}" type="slidenum">
              <a:rPr lang="fr-FR"/>
              <a:pPr/>
              <a:t>217</a:t>
            </a:fld>
            <a:endParaRPr lang="fr-FR"/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99FF27-3856-D145-85E2-C2E4ABF8D398}" type="slidenum">
              <a:rPr lang="fr-FR"/>
              <a:pPr/>
              <a:t>218</a:t>
            </a:fld>
            <a:endParaRPr lang="fr-FR"/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54ED0D-E636-7E42-86E0-6285FE32BAC5}" type="slidenum">
              <a:rPr lang="fr-FR"/>
              <a:pPr/>
              <a:t>219</a:t>
            </a:fld>
            <a:endParaRPr lang="fr-FR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Chir</a:t>
            </a:r>
            <a:r>
              <a:rPr lang="fr-FR" dirty="0" smtClean="0"/>
              <a:t> conservatrice</a:t>
            </a:r>
            <a:r>
              <a:rPr lang="fr-FR" baseline="0" dirty="0" smtClean="0"/>
              <a:t> ++ pour T1a</a:t>
            </a:r>
          </a:p>
          <a:p>
            <a:r>
              <a:rPr lang="fr-FR" baseline="0" dirty="0" smtClean="0"/>
              <a:t>Traitements ablatifs : radiofréquence++, cryothérapie+++, ultrasons focalisés, thermothérapie micro-onde, ablation laser. Biopsie percutanée AVANT</a:t>
            </a:r>
          </a:p>
          <a:p>
            <a:r>
              <a:rPr lang="fr-FR" baseline="0" dirty="0" smtClean="0"/>
              <a:t>SA : imagerie, &gt;75 ans/</a:t>
            </a:r>
            <a:r>
              <a:rPr lang="fr-FR" baseline="0" dirty="0" err="1" smtClean="0"/>
              <a:t>comorb</a:t>
            </a:r>
            <a:r>
              <a:rPr lang="fr-FR" baseline="0" dirty="0" smtClean="0"/>
              <a:t>, solide&lt;40mm, carcinome à cellules rénales confirmé par biopsie, ok suivi : car croissance tumorale stable dans 25-35% à 29 mois. TDM rénal tous les 3 mois pendant 1 an, tous les 6 mois pendant 2, 1/an : </a:t>
            </a:r>
            <a:r>
              <a:rPr lang="fr-FR" baseline="0" dirty="0" err="1" smtClean="0"/>
              <a:t>ttt</a:t>
            </a:r>
            <a:r>
              <a:rPr lang="fr-FR" baseline="0" dirty="0" smtClean="0"/>
              <a:t> si doublement en 1 an, &gt; 4cm, </a:t>
            </a:r>
            <a:r>
              <a:rPr lang="fr-FR" baseline="0" dirty="0" err="1" smtClean="0"/>
              <a:t>symptomes</a:t>
            </a:r>
            <a:endParaRPr lang="fr-FR" baseline="0" dirty="0" smtClean="0"/>
          </a:p>
          <a:p>
            <a:endParaRPr lang="fr-FR" baseline="0" dirty="0" smtClean="0"/>
          </a:p>
          <a:p>
            <a:r>
              <a:rPr lang="fr-FR" baseline="0" dirty="0" smtClean="0"/>
              <a:t>Surveillance fonction facteurs pronostiques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1F3E94-044C-48DC-9CB2-51EA6F631CA7}" type="slidenum">
              <a:rPr lang="fr-FR" smtClean="0"/>
              <a:pPr/>
              <a:t>82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35402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Chir</a:t>
            </a:r>
            <a:r>
              <a:rPr lang="fr-FR" dirty="0" smtClean="0"/>
              <a:t> conservatrice</a:t>
            </a:r>
            <a:r>
              <a:rPr lang="fr-FR" baseline="0" dirty="0" smtClean="0"/>
              <a:t> ++ pour T1a</a:t>
            </a:r>
          </a:p>
          <a:p>
            <a:r>
              <a:rPr lang="fr-FR" baseline="0" dirty="0" smtClean="0"/>
              <a:t>Traitements ablatifs : radiofréquence++, cryothérapie+++, ultrasons focalisés, thermothérapie micro-onde, ablation laser. Biopsie percutanée AVANT</a:t>
            </a:r>
          </a:p>
          <a:p>
            <a:r>
              <a:rPr lang="fr-FR" baseline="0" dirty="0" smtClean="0"/>
              <a:t>SA : imagerie, &gt;75 ans/</a:t>
            </a:r>
            <a:r>
              <a:rPr lang="fr-FR" baseline="0" dirty="0" err="1" smtClean="0"/>
              <a:t>comorb</a:t>
            </a:r>
            <a:r>
              <a:rPr lang="fr-FR" baseline="0" dirty="0" smtClean="0"/>
              <a:t>, solide&lt;40mm, carcinome à cellules rénales confirmé par biopsie, ok suivi : car croissance tumorale stable dans 25-35% à 29 mois. TDM rénal tous les 3 mois pendant 1 an, tous les 6 mois pendant 2, 1/an : </a:t>
            </a:r>
            <a:r>
              <a:rPr lang="fr-FR" baseline="0" dirty="0" err="1" smtClean="0"/>
              <a:t>ttt</a:t>
            </a:r>
            <a:r>
              <a:rPr lang="fr-FR" baseline="0" dirty="0" smtClean="0"/>
              <a:t> si doublement en 1 an, &gt; 4cm, </a:t>
            </a:r>
            <a:r>
              <a:rPr lang="fr-FR" baseline="0" dirty="0" err="1" smtClean="0"/>
              <a:t>symptomes</a:t>
            </a:r>
            <a:endParaRPr lang="fr-FR" baseline="0" dirty="0" smtClean="0"/>
          </a:p>
          <a:p>
            <a:endParaRPr lang="fr-FR" baseline="0" dirty="0" smtClean="0"/>
          </a:p>
          <a:p>
            <a:r>
              <a:rPr lang="fr-FR" baseline="0" dirty="0" smtClean="0"/>
              <a:t>Surveillance </a:t>
            </a:r>
            <a:r>
              <a:rPr lang="fr-FR" baseline="0" smtClean="0"/>
              <a:t>fonction facteurs pronostiques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1F3E94-044C-48DC-9CB2-51EA6F631CA7}" type="slidenum">
              <a:rPr lang="fr-FR" smtClean="0"/>
              <a:pPr/>
              <a:t>89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35402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Pronostic bon et intermédiaire vs mauvais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1F3E94-044C-48DC-9CB2-51EA6F631CA7}" type="slidenum">
              <a:rPr lang="fr-FR" smtClean="0"/>
              <a:pPr/>
              <a:t>90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35402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fr-FR" dirty="0" smtClean="0"/>
              <a:t>Contenu :                              5à 7%., bon pronostic, peu agressives, bas grade, carcinome à cellules claires</a:t>
            </a:r>
            <a:r>
              <a:rPr lang="fr-FR" baseline="0" dirty="0" smtClean="0"/>
              <a:t> ++</a:t>
            </a:r>
            <a:endParaRPr lang="fr-FR" dirty="0" smtClean="0"/>
          </a:p>
          <a:p>
            <a:r>
              <a:rPr lang="fr-FR" dirty="0" smtClean="0"/>
              <a:t>aspect (homogène ou non)</a:t>
            </a:r>
          </a:p>
          <a:p>
            <a:r>
              <a:rPr lang="fr-FR" dirty="0" smtClean="0"/>
              <a:t>densité</a:t>
            </a:r>
          </a:p>
          <a:p>
            <a:r>
              <a:rPr lang="fr-FR" dirty="0" smtClean="0"/>
              <a:t>cloisonnements intra-kystiques et leur épaisseur</a:t>
            </a:r>
          </a:p>
          <a:p>
            <a:r>
              <a:rPr lang="fr-FR" dirty="0" smtClean="0"/>
              <a:t>nodule et végétation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Limites : </a:t>
            </a:r>
          </a:p>
          <a:p>
            <a:r>
              <a:rPr lang="fr-FR" dirty="0" smtClean="0"/>
              <a:t>régularité</a:t>
            </a:r>
          </a:p>
          <a:p>
            <a:r>
              <a:rPr lang="fr-FR" dirty="0" smtClean="0"/>
              <a:t>paroi : épaisseur </a:t>
            </a:r>
          </a:p>
          <a:p>
            <a:r>
              <a:rPr lang="fr-FR" dirty="0" smtClean="0"/>
              <a:t>rehaussement après injection de produit de contraste </a:t>
            </a:r>
          </a:p>
          <a:p>
            <a:r>
              <a:rPr lang="fr-FR" dirty="0" smtClean="0"/>
              <a:t>-   Calcifications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1F3E94-044C-48DC-9CB2-51EA6F631CA7}" type="slidenum">
              <a:rPr lang="fr-FR" smtClean="0"/>
              <a:pPr/>
              <a:t>91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87052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Risque</a:t>
            </a:r>
            <a:r>
              <a:rPr lang="fr-FR" baseline="0" dirty="0" smtClean="0"/>
              <a:t> de sous-évaluation du stade de 35 à 62%. Mise en évidence de 24 à 49% TVIM.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407442-FF50-4527-9C57-A533112F531D}" type="slidenum">
              <a:rPr lang="fr-FR" smtClean="0"/>
              <a:pPr/>
              <a:t>109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8CE56-3782-5442-B8C2-B1B3242184EB}" type="datetimeFigureOut">
              <a:rPr lang="fr-FR" smtClean="0"/>
              <a:t>08/12/2017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60F5C-13CD-9141-8B80-2890C12556A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9734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8CE56-3782-5442-B8C2-B1B3242184EB}" type="datetimeFigureOut">
              <a:rPr lang="fr-FR" smtClean="0"/>
              <a:t>08/12/2017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60F5C-13CD-9141-8B80-2890C12556A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6321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8CE56-3782-5442-B8C2-B1B3242184EB}" type="datetimeFigureOut">
              <a:rPr lang="fr-FR" smtClean="0"/>
              <a:t>08/12/2017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60F5C-13CD-9141-8B80-2890C12556A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5988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5145088" y="4151313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95A7DAFA-3A21-FB47-96A0-2A3DEAE607F9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03275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re et graphique ou organi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graphique SmartArt 2"/>
          <p:cNvSpPr>
            <a:spLocks noGrp="1"/>
          </p:cNvSpPr>
          <p:nvPr>
            <p:ph type="dgm" idx="1"/>
          </p:nvPr>
        </p:nvSpPr>
        <p:spPr>
          <a:xfrm>
            <a:off x="457200" y="1905000"/>
            <a:ext cx="8229600" cy="4114800"/>
          </a:xfrm>
        </p:spPr>
        <p:txBody>
          <a:bodyPr/>
          <a:lstStyle/>
          <a:p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82FA8AE-3678-D048-BCB2-99FB8603B345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32337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re. Texte et clip multimé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'élément multimédia 3"/>
          <p:cNvSpPr>
            <a:spLocks noGrp="1"/>
          </p:cNvSpPr>
          <p:nvPr>
            <p:ph type="media"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38E118F-8C99-2545-AF29-76503D1B9C40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74753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re et texte sur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8229600" cy="1981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4038600"/>
            <a:ext cx="8229600" cy="1981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3D504BE-54E4-5949-8D2D-2B92C358180D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50549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re. Texte et image de la bibliothè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'image de la bibliothèque 3"/>
          <p:cNvSpPr>
            <a:spLocks noGrp="1"/>
          </p:cNvSpPr>
          <p:nvPr>
            <p:ph type="clipArt"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46DC9E7-CF44-594F-8A50-A8C5238C14F8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53432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1905000"/>
            <a:ext cx="4038600" cy="1981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57200" y="4038600"/>
            <a:ext cx="4038600" cy="1981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BBE8912-AAF1-0740-AA54-911C3F99F1D8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9063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8CE56-3782-5442-B8C2-B1B3242184EB}" type="datetimeFigureOut">
              <a:rPr lang="fr-FR" smtClean="0"/>
              <a:t>08/12/2017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60F5C-13CD-9141-8B80-2890C12556A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5635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8CE56-3782-5442-B8C2-B1B3242184EB}" type="datetimeFigureOut">
              <a:rPr lang="fr-FR" smtClean="0"/>
              <a:t>08/12/2017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60F5C-13CD-9141-8B80-2890C12556A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7397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8CE56-3782-5442-B8C2-B1B3242184EB}" type="datetimeFigureOut">
              <a:rPr lang="fr-FR" smtClean="0"/>
              <a:t>08/12/2017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60F5C-13CD-9141-8B80-2890C12556A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1123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8CE56-3782-5442-B8C2-B1B3242184EB}" type="datetimeFigureOut">
              <a:rPr lang="fr-FR" smtClean="0"/>
              <a:t>08/12/2017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60F5C-13CD-9141-8B80-2890C12556A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6785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8CE56-3782-5442-B8C2-B1B3242184EB}" type="datetimeFigureOut">
              <a:rPr lang="fr-FR" smtClean="0"/>
              <a:t>08/12/2017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60F5C-13CD-9141-8B80-2890C12556A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5298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8CE56-3782-5442-B8C2-B1B3242184EB}" type="datetimeFigureOut">
              <a:rPr lang="fr-FR" smtClean="0"/>
              <a:t>08/12/2017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60F5C-13CD-9141-8B80-2890C12556A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3125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8CE56-3782-5442-B8C2-B1B3242184EB}" type="datetimeFigureOut">
              <a:rPr lang="fr-FR" smtClean="0"/>
              <a:t>08/12/2017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60F5C-13CD-9141-8B80-2890C12556A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3863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8CE56-3782-5442-B8C2-B1B3242184EB}" type="datetimeFigureOut">
              <a:rPr lang="fr-FR" smtClean="0"/>
              <a:t>08/12/2017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60F5C-13CD-9141-8B80-2890C12556A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8226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C8CE56-3782-5442-B8C2-B1B3242184EB}" type="datetimeFigureOut">
              <a:rPr lang="fr-FR" smtClean="0"/>
              <a:t>08/12/2017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F60F5C-13CD-9141-8B80-2890C12556A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8435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5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4" Type="http://schemas.openxmlformats.org/officeDocument/2006/relationships/image" Target="../media/image148.png"/><Relationship Id="rId5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6.pn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0.png"/><Relationship Id="rId3" Type="http://schemas.openxmlformats.org/officeDocument/2006/relationships/image" Target="../media/image151.pn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2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4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5.pn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6.pn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7.pn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4" Type="http://schemas.openxmlformats.org/officeDocument/2006/relationships/image" Target="../media/image159.jpeg"/><Relationship Id="rId5" Type="http://schemas.openxmlformats.org/officeDocument/2006/relationships/image" Target="../media/image16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1.png"/><Relationship Id="rId3" Type="http://schemas.openxmlformats.org/officeDocument/2006/relationships/image" Target="../media/image162.pn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3.png"/><Relationship Id="rId3" Type="http://schemas.openxmlformats.org/officeDocument/2006/relationships/image" Target="../media/image164.pn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5.png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6.pn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g"/><Relationship Id="rId4" Type="http://schemas.openxmlformats.org/officeDocument/2006/relationships/image" Target="../media/image169.jpg"/><Relationship Id="rId5" Type="http://schemas.openxmlformats.org/officeDocument/2006/relationships/image" Target="../media/image170.jp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7.jp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g"/><Relationship Id="rId4" Type="http://schemas.openxmlformats.org/officeDocument/2006/relationships/image" Target="../media/image173.jpg"/><Relationship Id="rId5" Type="http://schemas.openxmlformats.org/officeDocument/2006/relationships/image" Target="../media/image174.jpg"/><Relationship Id="rId6" Type="http://schemas.openxmlformats.org/officeDocument/2006/relationships/image" Target="../media/image175.jp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1.jpg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6.jpeg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6.jpeg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6.jpe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4" Type="http://schemas.openxmlformats.org/officeDocument/2006/relationships/image" Target="../media/image17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4" Type="http://schemas.openxmlformats.org/officeDocument/2006/relationships/image" Target="../media/image17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4" Type="http://schemas.openxmlformats.org/officeDocument/2006/relationships/image" Target="../media/image17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6.jpeg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6.jpeg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9.png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9.png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9.png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79.png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79.png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79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4" Type="http://schemas.openxmlformats.org/officeDocument/2006/relationships/image" Target="../media/image181.jpeg"/><Relationship Id="rId5" Type="http://schemas.openxmlformats.org/officeDocument/2006/relationships/image" Target="../media/image17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g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2.png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3.png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4.png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5.png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6.png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7.png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7.png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8.jpeg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9.png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0.jpeg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0.jpeg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0.jpeg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0.jpeg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0.jpeg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0.jpeg"/><Relationship Id="rId3" Type="http://schemas.openxmlformats.org/officeDocument/2006/relationships/image" Target="../media/image191.jpeg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0.jpeg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0.jpeg"/><Relationship Id="rId3" Type="http://schemas.openxmlformats.org/officeDocument/2006/relationships/image" Target="../media/image192.jpeg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0.jpeg"/><Relationship Id="rId3" Type="http://schemas.openxmlformats.org/officeDocument/2006/relationships/image" Target="../media/image192.jpeg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0.jpeg"/><Relationship Id="rId3" Type="http://schemas.openxmlformats.org/officeDocument/2006/relationships/image" Target="../media/image19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0.jpeg"/><Relationship Id="rId3" Type="http://schemas.openxmlformats.org/officeDocument/2006/relationships/image" Target="../media/image192.jpeg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0.jpeg"/><Relationship Id="rId3" Type="http://schemas.openxmlformats.org/officeDocument/2006/relationships/image" Target="../media/image192.jpeg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0.jpeg"/><Relationship Id="rId3" Type="http://schemas.openxmlformats.org/officeDocument/2006/relationships/image" Target="../media/image192.jpeg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0.jpeg"/><Relationship Id="rId3" Type="http://schemas.openxmlformats.org/officeDocument/2006/relationships/image" Target="../media/image192.jpeg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0.jpeg"/><Relationship Id="rId3" Type="http://schemas.openxmlformats.org/officeDocument/2006/relationships/image" Target="../media/image193.jpeg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4.JPG"/><Relationship Id="rId3" Type="http://schemas.openxmlformats.org/officeDocument/2006/relationships/image" Target="../media/image195.jpg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6.jpg"/><Relationship Id="rId3" Type="http://schemas.openxmlformats.org/officeDocument/2006/relationships/image" Target="../media/image197.jpg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g"/><Relationship Id="rId4" Type="http://schemas.openxmlformats.org/officeDocument/2006/relationships/image" Target="../media/image20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9.jpeg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2.png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4" Type="http://schemas.openxmlformats.org/officeDocument/2006/relationships/image" Target="../media/image20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3.png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4" Type="http://schemas.openxmlformats.org/officeDocument/2006/relationships/image" Target="../media/image20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6.png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9.png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g"/><Relationship Id="rId4" Type="http://schemas.openxmlformats.org/officeDocument/2006/relationships/image" Target="../media/image21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0.jpg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3.png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4" Type="http://schemas.openxmlformats.org/officeDocument/2006/relationships/image" Target="../media/image216.png"/><Relationship Id="rId5" Type="http://schemas.openxmlformats.org/officeDocument/2006/relationships/image" Target="../media/image2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4.png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8.png"/><Relationship Id="rId3" Type="http://schemas.openxmlformats.org/officeDocument/2006/relationships/image" Target="../media/image219.png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0.PNG"/><Relationship Id="rId3" Type="http://schemas.openxmlformats.org/officeDocument/2006/relationships/image" Target="../media/image221.JPG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2.jpg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3.png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24.png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notesSlide" Target="../notesSlides/notesSlide27.xml"/><Relationship Id="rId5" Type="http://schemas.openxmlformats.org/officeDocument/2006/relationships/image" Target="../media/image225.png"/><Relationship Id="rId1" Type="http://schemas.microsoft.com/office/2007/relationships/media" Target="test%20bonney%20Costa.mpg" TargetMode="External"/><Relationship Id="rId2" Type="http://schemas.openxmlformats.org/officeDocument/2006/relationships/video" Target="test%20bonney%20Costa.mpg" TargetMode="Externa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jpeg"/><Relationship Id="rId4" Type="http://schemas.openxmlformats.org/officeDocument/2006/relationships/image" Target="../media/image227.jpeg"/><Relationship Id="rId5" Type="http://schemas.openxmlformats.org/officeDocument/2006/relationships/image" Target="../media/image57.jpe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8.xml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4" Type="http://schemas.openxmlformats.org/officeDocument/2006/relationships/image" Target="../media/image229.png"/><Relationship Id="rId5" Type="http://schemas.openxmlformats.org/officeDocument/2006/relationships/image" Target="../media/image230.png"/><Relationship Id="rId6" Type="http://schemas.openxmlformats.org/officeDocument/2006/relationships/image" Target="../media/image2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4" Type="http://schemas.openxmlformats.org/officeDocument/2006/relationships/image" Target="../media/image2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34.jpeg"/></Relationships>
</file>

<file path=ppt/slides/_rels/slide2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35.png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jpeg"/><Relationship Id="rId4" Type="http://schemas.openxmlformats.org/officeDocument/2006/relationships/image" Target="../media/image237.jpeg"/><Relationship Id="rId5" Type="http://schemas.openxmlformats.org/officeDocument/2006/relationships/image" Target="../media/image238.jpe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2.xm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4" Type="http://schemas.openxmlformats.org/officeDocument/2006/relationships/notesSlide" Target="../notesSlides/notesSlide43.xml"/><Relationship Id="rId5" Type="http://schemas.openxmlformats.org/officeDocument/2006/relationships/image" Target="../media/image239.png"/><Relationship Id="rId1" Type="http://schemas.openxmlformats.org/officeDocument/2006/relationships/video" Target="NULL" TargetMode="External"/><Relationship Id="rId2" Type="http://schemas.microsoft.com/office/2007/relationships/media" Target="NULL" TargetMode="External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4.xml"/><Relationship Id="rId5" Type="http://schemas.openxmlformats.org/officeDocument/2006/relationships/image" Target="../media/image240.jpeg"/><Relationship Id="rId6" Type="http://schemas.openxmlformats.org/officeDocument/2006/relationships/image" Target="../media/image241.png"/><Relationship Id="rId1" Type="http://schemas.openxmlformats.org/officeDocument/2006/relationships/video" Target="NULL" TargetMode="External"/><Relationship Id="rId2" Type="http://schemas.microsoft.com/office/2007/relationships/media" Target="NULL" TargetMode="External"/></Relationships>
</file>

<file path=ppt/slides/_rels/slide2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2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2.jpeg"/></Relationships>
</file>

<file path=ppt/slides/_rels/slide2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Relationship Id="rId3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JPG"/><Relationship Id="rId5" Type="http://schemas.openxmlformats.org/officeDocument/2006/relationships/image" Target="../media/image54.JPG"/><Relationship Id="rId6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Relationship Id="rId3" Type="http://schemas.openxmlformats.org/officeDocument/2006/relationships/image" Target="../media/image57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6" Type="http://schemas.openxmlformats.org/officeDocument/2006/relationships/image" Target="../media/image62.png"/><Relationship Id="rId7" Type="http://schemas.openxmlformats.org/officeDocument/2006/relationships/image" Target="../media/image63.png"/><Relationship Id="rId8" Type="http://schemas.openxmlformats.org/officeDocument/2006/relationships/image" Target="../media/image64.png"/><Relationship Id="rId9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Relationship Id="rId3" Type="http://schemas.openxmlformats.org/officeDocument/2006/relationships/image" Target="../media/image7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6" Type="http://schemas.openxmlformats.org/officeDocument/2006/relationships/image" Target="../media/image80.png"/><Relationship Id="rId7" Type="http://schemas.openxmlformats.org/officeDocument/2006/relationships/image" Target="../media/image81.png"/><Relationship Id="rId8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5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images.google.fr/imgres?imgurl=http://urofrance.org/fileadmin/documents/data/PU/2013/v23i14/S1166708713007094/main.assets/gr5.jpg&amp;imgrefurl=http://urofrance.org/nc/science-et-recherche/base-bibliographique/article/html/pronostic-des-vessies-neurologiques.html&amp;h=271&amp;w=553&amp;tbnid=Mr7v_DTy5VoN6M:&amp;docid=_VXR9tVmqqZSYM&amp;ei=rIveV-HuAeOWgAaCmZmQBw&amp;tbm=isch&amp;client=firefox-b&amp;iact=rc&amp;uact=3&amp;dur=300&amp;page=0&amp;start=0&amp;ndsp=9&amp;ved=0ahUKEwjh9Oa1-JjPAhVjC8AKHYJMBnIQMwgiKAQwBA&amp;bih=560&amp;biw=692" TargetMode="Externa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7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8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0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2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3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4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5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6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7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8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0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1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2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3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4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5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6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7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8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png"/><Relationship Id="rId3" Type="http://schemas.openxmlformats.org/officeDocument/2006/relationships/image" Target="../media/image111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jpeg"/><Relationship Id="rId3" Type="http://schemas.openxmlformats.org/officeDocument/2006/relationships/image" Target="../media/image113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jpeg"/><Relationship Id="rId3" Type="http://schemas.openxmlformats.org/officeDocument/2006/relationships/image" Target="../media/image115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4" Type="http://schemas.microsoft.com/office/2007/relationships/hdphoto" Target="../media/hdphoto1.wdp"/><Relationship Id="rId5" Type="http://schemas.openxmlformats.org/officeDocument/2006/relationships/image" Target="../media/image118.png"/><Relationship Id="rId6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4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1.png"/><Relationship Id="rId3" Type="http://schemas.openxmlformats.org/officeDocument/2006/relationships/image" Target="../media/image122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7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3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4" Type="http://schemas.openxmlformats.org/officeDocument/2006/relationships/image" Target="../media/image126.png"/><Relationship Id="rId5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4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4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8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4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4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4" Type="http://schemas.openxmlformats.org/officeDocument/2006/relationships/image" Target="../media/image132.png"/><Relationship Id="rId5" Type="http://schemas.openxmlformats.org/officeDocument/2006/relationships/image" Target="../media/image133.png"/><Relationship Id="rId6" Type="http://schemas.openxmlformats.org/officeDocument/2006/relationships/image" Target="../media/image134.png"/><Relationship Id="rId7" Type="http://schemas.openxmlformats.org/officeDocument/2006/relationships/image" Target="../media/image135.png"/><Relationship Id="rId8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7.jpe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4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8.jpe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1.jpeg"/><Relationship Id="rId3" Type="http://schemas.openxmlformats.org/officeDocument/2006/relationships/image" Target="../media/image142.jpe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3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523977"/>
            <a:ext cx="7772400" cy="1470025"/>
          </a:xfrm>
        </p:spPr>
        <p:txBody>
          <a:bodyPr/>
          <a:lstStyle/>
          <a:p>
            <a:r>
              <a:rPr lang="fr-FR" dirty="0" smtClean="0"/>
              <a:t>SEMIOLOGIE DES AFFECTIONS de l’APPAREIL URINAIRE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5821715"/>
            <a:ext cx="4865579" cy="778737"/>
          </a:xfrm>
        </p:spPr>
        <p:txBody>
          <a:bodyPr/>
          <a:lstStyle/>
          <a:p>
            <a:r>
              <a:rPr lang="fr-FR" dirty="0" smtClean="0"/>
              <a:t>Dr Antoine VAN HOVE</a:t>
            </a:r>
            <a:endParaRPr lang="fr-FR" dirty="0"/>
          </a:p>
        </p:txBody>
      </p:sp>
      <p:pic>
        <p:nvPicPr>
          <p:cNvPr id="4" name="Image 3" descr="logo H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524" y="5638800"/>
            <a:ext cx="3530600" cy="927100"/>
          </a:xfrm>
          <a:prstGeom prst="rect">
            <a:avLst/>
          </a:prstGeom>
        </p:spPr>
      </p:pic>
      <p:pic>
        <p:nvPicPr>
          <p:cNvPr id="5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392" y="2356123"/>
            <a:ext cx="2076374" cy="2973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195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Rapports anatomiques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160866" y="1589616"/>
            <a:ext cx="4432301" cy="4525963"/>
          </a:xfrm>
        </p:spPr>
        <p:txBody>
          <a:bodyPr/>
          <a:lstStyle/>
          <a:p>
            <a:pPr marL="0" indent="0" algn="ctr">
              <a:buNone/>
            </a:pPr>
            <a:r>
              <a:rPr lang="fr-FR" u="sng" dirty="0" smtClean="0"/>
              <a:t>REIN DROIT</a:t>
            </a:r>
          </a:p>
          <a:p>
            <a:pPr marL="0" indent="0" algn="ctr">
              <a:buNone/>
            </a:pPr>
            <a:endParaRPr lang="fr-FR" u="sng" dirty="0" smtClean="0"/>
          </a:p>
          <a:p>
            <a:r>
              <a:rPr lang="fr-FR" dirty="0" smtClean="0"/>
              <a:t>Haut: </a:t>
            </a:r>
            <a:r>
              <a:rPr lang="fr-FR" dirty="0" err="1" smtClean="0"/>
              <a:t>SR+foie</a:t>
            </a:r>
            <a:endParaRPr lang="fr-FR" dirty="0" smtClean="0"/>
          </a:p>
          <a:p>
            <a:r>
              <a:rPr lang="fr-FR" dirty="0" smtClean="0"/>
              <a:t>Avant : colon </a:t>
            </a:r>
            <a:r>
              <a:rPr lang="fr-FR" dirty="0" err="1" smtClean="0"/>
              <a:t>Dt</a:t>
            </a:r>
            <a:endParaRPr lang="fr-FR" dirty="0" smtClean="0"/>
          </a:p>
          <a:p>
            <a:r>
              <a:rPr lang="fr-FR" dirty="0"/>
              <a:t>D</a:t>
            </a:r>
            <a:r>
              <a:rPr lang="fr-FR" dirty="0" smtClean="0"/>
              <a:t>edans : VCI+D2</a:t>
            </a:r>
          </a:p>
          <a:p>
            <a:r>
              <a:rPr lang="fr-FR" dirty="0"/>
              <a:t>D</a:t>
            </a:r>
            <a:r>
              <a:rPr lang="fr-FR" dirty="0" smtClean="0"/>
              <a:t>ehors: paroi</a:t>
            </a:r>
          </a:p>
          <a:p>
            <a:r>
              <a:rPr lang="fr-FR" dirty="0"/>
              <a:t>A</a:t>
            </a:r>
            <a:r>
              <a:rPr lang="fr-FR" dirty="0" smtClean="0"/>
              <a:t>rrière: </a:t>
            </a:r>
            <a:r>
              <a:rPr lang="fr-FR" dirty="0" err="1" smtClean="0"/>
              <a:t>paroi+diaphragme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half" idx="2"/>
          </p:nvPr>
        </p:nvSpPr>
        <p:spPr>
          <a:xfrm>
            <a:off x="4593167" y="1600200"/>
            <a:ext cx="4550833" cy="4525963"/>
          </a:xfrm>
        </p:spPr>
        <p:txBody>
          <a:bodyPr/>
          <a:lstStyle/>
          <a:p>
            <a:pPr marL="0" indent="0" algn="ctr">
              <a:buNone/>
            </a:pPr>
            <a:r>
              <a:rPr lang="fr-FR" u="sng" dirty="0" smtClean="0"/>
              <a:t>REIN GAUCHE</a:t>
            </a:r>
          </a:p>
          <a:p>
            <a:pPr marL="0" indent="0" algn="ctr">
              <a:buNone/>
            </a:pPr>
            <a:endParaRPr lang="fr-FR" u="sng" dirty="0" smtClean="0"/>
          </a:p>
          <a:p>
            <a:r>
              <a:rPr lang="fr-FR" dirty="0" smtClean="0"/>
              <a:t>Haut: </a:t>
            </a:r>
            <a:r>
              <a:rPr lang="fr-FR" dirty="0" err="1" smtClean="0"/>
              <a:t>SR+rate+pancréas</a:t>
            </a:r>
            <a:endParaRPr lang="fr-FR" dirty="0" smtClean="0"/>
          </a:p>
          <a:p>
            <a:r>
              <a:rPr lang="fr-FR" dirty="0" smtClean="0"/>
              <a:t>Avant: colon </a:t>
            </a:r>
            <a:r>
              <a:rPr lang="fr-FR" dirty="0" err="1" smtClean="0"/>
              <a:t>Gche</a:t>
            </a:r>
            <a:r>
              <a:rPr lang="fr-FR" dirty="0" err="1"/>
              <a:t>+</a:t>
            </a:r>
            <a:r>
              <a:rPr lang="fr-FR" dirty="0" err="1" smtClean="0"/>
              <a:t>estomac+pancréas</a:t>
            </a:r>
            <a:endParaRPr lang="fr-FR" dirty="0" smtClean="0"/>
          </a:p>
          <a:p>
            <a:r>
              <a:rPr lang="fr-FR" dirty="0" smtClean="0"/>
              <a:t>Dedans: aorte</a:t>
            </a:r>
          </a:p>
          <a:p>
            <a:r>
              <a:rPr lang="fr-FR" dirty="0" smtClean="0"/>
              <a:t>Dehors: paroi</a:t>
            </a:r>
          </a:p>
          <a:p>
            <a:r>
              <a:rPr lang="fr-FR" dirty="0" smtClean="0"/>
              <a:t>Arrière: </a:t>
            </a:r>
            <a:r>
              <a:rPr lang="fr-FR" dirty="0" err="1" smtClean="0"/>
              <a:t>paroi+diaphragme</a:t>
            </a:r>
            <a:endParaRPr lang="fr-FR" dirty="0"/>
          </a:p>
        </p:txBody>
      </p:sp>
      <p:cxnSp>
        <p:nvCxnSpPr>
          <p:cNvPr id="6" name="Connecteur droit 5"/>
          <p:cNvCxnSpPr/>
          <p:nvPr/>
        </p:nvCxnSpPr>
        <p:spPr>
          <a:xfrm>
            <a:off x="4593167" y="2423583"/>
            <a:ext cx="0" cy="334433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2970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EN RESUME…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199" y="2209800"/>
            <a:ext cx="8126084" cy="3916363"/>
          </a:xfrm>
        </p:spPr>
        <p:txBody>
          <a:bodyPr>
            <a:normAutofit fontScale="92500" lnSpcReduction="10000"/>
          </a:bodyPr>
          <a:lstStyle/>
          <a:p>
            <a:r>
              <a:rPr lang="fr-FR" b="1" dirty="0" smtClean="0"/>
              <a:t>TGS M+: radiosensible</a:t>
            </a:r>
          </a:p>
          <a:p>
            <a:pPr lvl="1"/>
            <a:r>
              <a:rPr lang="fr-FR" dirty="0" smtClean="0"/>
              <a:t>Faible volume métastatique: RT alternative chimio (3BEP ou 4EP). </a:t>
            </a:r>
            <a:r>
              <a:rPr lang="fr-FR" sz="1400" i="1" dirty="0" smtClean="0"/>
              <a:t>SSR à 6ans=95% </a:t>
            </a:r>
            <a:r>
              <a:rPr lang="fr-FR" sz="1400" i="1" dirty="0" err="1" smtClean="0"/>
              <a:t>ds</a:t>
            </a:r>
            <a:r>
              <a:rPr lang="fr-FR" sz="1400" i="1" dirty="0" smtClean="0"/>
              <a:t> stade IIA, 85% stade IIB. SG proche 100%</a:t>
            </a:r>
          </a:p>
          <a:p>
            <a:pPr lvl="1"/>
            <a:r>
              <a:rPr lang="fr-FR" dirty="0" smtClean="0"/>
              <a:t>Maladie métastatique avancée: 3 ou 4 BEP.</a:t>
            </a:r>
          </a:p>
          <a:p>
            <a:r>
              <a:rPr lang="fr-FR" b="1" dirty="0" smtClean="0"/>
              <a:t>TGNS M+: </a:t>
            </a:r>
            <a:r>
              <a:rPr lang="fr-FR" b="1" dirty="0" err="1" smtClean="0"/>
              <a:t>chimiosensible</a:t>
            </a:r>
            <a:endParaRPr lang="fr-FR" b="1" dirty="0" smtClean="0"/>
          </a:p>
          <a:p>
            <a:pPr lvl="1"/>
            <a:r>
              <a:rPr lang="fr-FR" dirty="0" smtClean="0"/>
              <a:t>Bon pronostic: 3 BEP ou 4 EP.</a:t>
            </a:r>
          </a:p>
          <a:p>
            <a:pPr lvl="1"/>
            <a:r>
              <a:rPr lang="fr-FR" dirty="0" smtClean="0"/>
              <a:t>Pronostic intermédiaire: 4 BEP.</a:t>
            </a:r>
          </a:p>
          <a:p>
            <a:pPr lvl="1"/>
            <a:r>
              <a:rPr lang="fr-FR" dirty="0" smtClean="0"/>
              <a:t>Mauvais pronostic: centre spécialisé, essai thérapeutique+++          </a:t>
            </a:r>
            <a:r>
              <a:rPr lang="fr-FR" sz="1400" i="1" dirty="0" smtClean="0"/>
              <a:t>45 à 50% de SSP après 4 BEP</a:t>
            </a:r>
          </a:p>
          <a:p>
            <a:pPr lvl="1"/>
            <a:endParaRPr lang="fr-FR" sz="1400" i="1" dirty="0" smtClean="0"/>
          </a:p>
          <a:p>
            <a:pPr lvl="1"/>
            <a:endParaRPr lang="fr-FR" sz="1400" i="1" dirty="0"/>
          </a:p>
        </p:txBody>
      </p:sp>
    </p:spTree>
    <p:extLst>
      <p:ext uri="{BB962C8B-B14F-4D97-AF65-F5344CB8AC3E}">
        <p14:creationId xmlns:p14="http://schemas.microsoft.com/office/powerpoint/2010/main" val="1433059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SURVEILLANCE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u="sng" dirty="0" smtClean="0"/>
              <a:t>Stade I:</a:t>
            </a:r>
            <a:r>
              <a:rPr lang="fr-FR" dirty="0" smtClean="0"/>
              <a:t> tous les 3 mois pendant 2 ans, exam+marqueurs+scan TAP (1fois/2) puis annuel </a:t>
            </a:r>
            <a:r>
              <a:rPr lang="fr-FR" dirty="0" err="1" smtClean="0"/>
              <a:t>pdt</a:t>
            </a:r>
            <a:r>
              <a:rPr lang="fr-FR" dirty="0" smtClean="0"/>
              <a:t> 10 ans.</a:t>
            </a:r>
          </a:p>
          <a:p>
            <a:r>
              <a:rPr lang="fr-FR" u="sng" dirty="0" smtClean="0"/>
              <a:t>Si chimio:</a:t>
            </a:r>
          </a:p>
          <a:p>
            <a:pPr lvl="1"/>
            <a:r>
              <a:rPr lang="fr-FR" dirty="0" smtClean="0"/>
              <a:t>Marqueurs réguliers (/semaine ou/cycle)</a:t>
            </a:r>
          </a:p>
          <a:p>
            <a:pPr lvl="1"/>
            <a:r>
              <a:rPr lang="fr-FR" dirty="0" smtClean="0"/>
              <a:t>Scan TAP: après 2 cycles si gros volume et à la fin du </a:t>
            </a:r>
            <a:r>
              <a:rPr lang="fr-FR" dirty="0" err="1" smtClean="0"/>
              <a:t>ttt</a:t>
            </a:r>
            <a:r>
              <a:rPr lang="fr-FR" dirty="0" smtClean="0"/>
              <a:t>.</a:t>
            </a:r>
          </a:p>
          <a:p>
            <a:pPr lvl="1"/>
            <a:r>
              <a:rPr lang="fr-FR" b="1" dirty="0" smtClean="0"/>
              <a:t>TEP-TDM au 18FDG si TGS M+ </a:t>
            </a:r>
            <a:r>
              <a:rPr lang="fr-FR" dirty="0" smtClean="0"/>
              <a:t>avec masses résiduelles supérieures à 3cm, 4 à 6 semaines après fin chimio. Pas de place </a:t>
            </a:r>
            <a:r>
              <a:rPr lang="fr-FR" dirty="0" err="1" smtClean="0"/>
              <a:t>pr</a:t>
            </a:r>
            <a:r>
              <a:rPr lang="fr-FR" dirty="0" smtClean="0"/>
              <a:t> TGNS (pas de fixation du </a:t>
            </a:r>
            <a:r>
              <a:rPr lang="fr-FR" dirty="0" err="1" smtClean="0"/>
              <a:t>teratome</a:t>
            </a:r>
            <a:r>
              <a:rPr lang="fr-FR" dirty="0" smtClean="0"/>
              <a:t>)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037497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MASSES RESIDUELLES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199" y="2209800"/>
            <a:ext cx="8358997" cy="3916363"/>
          </a:xfrm>
        </p:spPr>
        <p:txBody>
          <a:bodyPr>
            <a:normAutofit lnSpcReduction="10000"/>
          </a:bodyPr>
          <a:lstStyle/>
          <a:p>
            <a:r>
              <a:rPr lang="fr-FR" u="sng" dirty="0" smtClean="0"/>
              <a:t>TGS (&gt;3cm):</a:t>
            </a:r>
            <a:r>
              <a:rPr lang="fr-FR" dirty="0" smtClean="0"/>
              <a:t> TEP-TDM </a:t>
            </a:r>
          </a:p>
          <a:p>
            <a:pPr lvl="1">
              <a:buNone/>
            </a:pPr>
            <a:r>
              <a:rPr lang="fr-FR" dirty="0" smtClean="0"/>
              <a:t>         Fixation= activité métabolique= tissu tumoral actif: curage </a:t>
            </a:r>
            <a:r>
              <a:rPr lang="fr-FR" dirty="0" err="1" smtClean="0"/>
              <a:t>rétroP</a:t>
            </a:r>
            <a:endParaRPr lang="fr-FR" dirty="0" smtClean="0"/>
          </a:p>
          <a:p>
            <a:pPr lvl="1">
              <a:buNone/>
            </a:pPr>
            <a:r>
              <a:rPr lang="fr-FR" dirty="0" smtClean="0"/>
              <a:t>         Pas d’activité résiduelle: surveillance</a:t>
            </a:r>
          </a:p>
          <a:p>
            <a:r>
              <a:rPr lang="fr-FR" u="sng" dirty="0" smtClean="0"/>
              <a:t>TGNS:</a:t>
            </a:r>
            <a:r>
              <a:rPr lang="fr-FR" dirty="0" smtClean="0"/>
              <a:t> Toute masse résiduelle supérieure à 1cm doit faire l’objet d’une résection chirurgicale large 4 à 6 semaines après la fin de la chimiothérapie.</a:t>
            </a:r>
          </a:p>
          <a:p>
            <a:endParaRPr lang="fr-FR" dirty="0" smtClean="0"/>
          </a:p>
          <a:p>
            <a:pPr lvl="1">
              <a:buNone/>
            </a:pPr>
            <a:endParaRPr lang="fr-FR" dirty="0"/>
          </a:p>
        </p:txBody>
      </p:sp>
      <p:sp>
        <p:nvSpPr>
          <p:cNvPr id="7" name="Flèche droite 6"/>
          <p:cNvSpPr/>
          <p:nvPr/>
        </p:nvSpPr>
        <p:spPr>
          <a:xfrm>
            <a:off x="1052423" y="2708694"/>
            <a:ext cx="215660" cy="18115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lèche droite 8"/>
          <p:cNvSpPr/>
          <p:nvPr/>
        </p:nvSpPr>
        <p:spPr>
          <a:xfrm>
            <a:off x="1052423" y="3042249"/>
            <a:ext cx="215660" cy="18115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3275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masse résiduelle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27209" y="849464"/>
            <a:ext cx="4173390" cy="5276700"/>
          </a:xfrm>
        </p:spPr>
      </p:pic>
    </p:spTree>
    <p:extLst>
      <p:ext uri="{BB962C8B-B14F-4D97-AF65-F5344CB8AC3E}">
        <p14:creationId xmlns:p14="http://schemas.microsoft.com/office/powerpoint/2010/main" val="176953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722313" y="2906713"/>
            <a:ext cx="7772400" cy="1362075"/>
          </a:xfrm>
        </p:spPr>
        <p:txBody>
          <a:bodyPr/>
          <a:lstStyle/>
          <a:p>
            <a:pPr algn="ctr"/>
            <a:r>
              <a:rPr lang="fr-FR" dirty="0" smtClean="0"/>
              <a:t>TUMEUR DE VESSIE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5278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1066800"/>
          </a:xfrm>
        </p:spPr>
        <p:txBody>
          <a:bodyPr/>
          <a:lstStyle/>
          <a:p>
            <a:r>
              <a:rPr lang="fr-FR" dirty="0" smtClean="0"/>
              <a:t>EPIDEMIOLOGIE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dirty="0" smtClean="0"/>
              <a:t>Presque 12000 nouveaux cas (≥T1) en 2012.</a:t>
            </a:r>
          </a:p>
          <a:p>
            <a:r>
              <a:rPr lang="fr-FR" dirty="0" smtClean="0"/>
              <a:t>5</a:t>
            </a:r>
            <a:r>
              <a:rPr lang="fr-FR" baseline="30000" dirty="0" smtClean="0"/>
              <a:t>ème</a:t>
            </a:r>
            <a:r>
              <a:rPr lang="fr-FR" dirty="0" smtClean="0"/>
              <a:t> rang des cancers, 2</a:t>
            </a:r>
            <a:r>
              <a:rPr lang="fr-FR" baseline="30000" dirty="0" smtClean="0"/>
              <a:t>ème</a:t>
            </a:r>
            <a:r>
              <a:rPr lang="fr-FR" dirty="0" smtClean="0"/>
              <a:t> cancer urologique.</a:t>
            </a:r>
          </a:p>
          <a:p>
            <a:r>
              <a:rPr lang="fr-FR" dirty="0" smtClean="0"/>
              <a:t>6 hommes/1 femme.</a:t>
            </a:r>
          </a:p>
          <a:p>
            <a:r>
              <a:rPr lang="fr-FR" dirty="0" smtClean="0"/>
              <a:t>4800 décès, 7</a:t>
            </a:r>
            <a:r>
              <a:rPr lang="fr-FR" baseline="30000" dirty="0" smtClean="0"/>
              <a:t>ème</a:t>
            </a:r>
            <a:r>
              <a:rPr lang="fr-FR" dirty="0" smtClean="0"/>
              <a:t> rang.</a:t>
            </a:r>
          </a:p>
          <a:p>
            <a:r>
              <a:rPr lang="fr-FR" dirty="0" smtClean="0"/>
              <a:t>Incidence en augmentation (1%/an).</a:t>
            </a:r>
          </a:p>
          <a:p>
            <a:pPr>
              <a:buNone/>
            </a:pPr>
            <a:endParaRPr lang="fr-FR" dirty="0" smtClean="0"/>
          </a:p>
          <a:p>
            <a:r>
              <a:rPr lang="fr-FR" u="sng" dirty="0" err="1" smtClean="0"/>
              <a:t>FdR</a:t>
            </a:r>
            <a:r>
              <a:rPr lang="fr-FR" u="sng" dirty="0" smtClean="0"/>
              <a:t>:</a:t>
            </a:r>
            <a:r>
              <a:rPr lang="fr-FR" dirty="0" smtClean="0"/>
              <a:t> tabac+++, exposition professionnelle.</a:t>
            </a:r>
          </a:p>
          <a:p>
            <a:r>
              <a:rPr lang="fr-FR" u="sng" dirty="0" smtClean="0"/>
              <a:t>SC:</a:t>
            </a:r>
            <a:r>
              <a:rPr lang="fr-FR" dirty="0" smtClean="0"/>
              <a:t> hématurie macro (terminale), SFU irritatifs.</a:t>
            </a:r>
          </a:p>
          <a:p>
            <a:r>
              <a:rPr lang="fr-FR" u="sng" dirty="0" smtClean="0"/>
              <a:t>Diagnostic:</a:t>
            </a:r>
            <a:r>
              <a:rPr lang="fr-FR" dirty="0" smtClean="0"/>
              <a:t> fibroscopie, </a:t>
            </a:r>
            <a:r>
              <a:rPr lang="fr-FR" dirty="0" err="1" smtClean="0"/>
              <a:t>uroscanner</a:t>
            </a:r>
            <a:r>
              <a:rPr lang="fr-FR" dirty="0" smtClean="0"/>
              <a:t>, </a:t>
            </a:r>
            <a:r>
              <a:rPr lang="fr-FR" dirty="0" err="1" smtClean="0"/>
              <a:t>cyto</a:t>
            </a:r>
            <a:r>
              <a:rPr lang="fr-FR" dirty="0" smtClean="0"/>
              <a:t> U, RTUV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11415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oneTexte 15"/>
          <p:cNvSpPr txBox="1"/>
          <p:nvPr/>
        </p:nvSpPr>
        <p:spPr>
          <a:xfrm>
            <a:off x="3131840" y="5877272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Traitement conservateur</a:t>
            </a:r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>T</a:t>
            </a:r>
            <a:r>
              <a:rPr lang="fr-FR" dirty="0" smtClean="0"/>
              <a:t>umeur </a:t>
            </a:r>
            <a:r>
              <a:rPr lang="fr-FR" b="1" dirty="0" smtClean="0"/>
              <a:t>V</a:t>
            </a:r>
            <a:r>
              <a:rPr lang="fr-FR" dirty="0" smtClean="0"/>
              <a:t>essie </a:t>
            </a:r>
            <a:r>
              <a:rPr lang="fr-FR" b="1" dirty="0" smtClean="0"/>
              <a:t>N</a:t>
            </a:r>
            <a:r>
              <a:rPr lang="fr-FR" dirty="0" smtClean="0"/>
              <a:t>on </a:t>
            </a:r>
            <a:r>
              <a:rPr lang="fr-FR" b="1" dirty="0" smtClean="0"/>
              <a:t>I</a:t>
            </a:r>
            <a:r>
              <a:rPr lang="fr-FR" dirty="0" smtClean="0"/>
              <a:t>nfiltrant le </a:t>
            </a:r>
            <a:r>
              <a:rPr lang="fr-FR" b="1" dirty="0" smtClean="0"/>
              <a:t>M</a:t>
            </a:r>
            <a:r>
              <a:rPr lang="fr-FR" dirty="0" smtClean="0"/>
              <a:t>uscle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75 à 85% au diagnostic, 60 à 70% de récidive la 1</a:t>
            </a:r>
            <a:r>
              <a:rPr lang="fr-FR" baseline="30000" dirty="0" smtClean="0"/>
              <a:t>ère</a:t>
            </a:r>
            <a:r>
              <a:rPr lang="fr-FR" dirty="0" smtClean="0"/>
              <a:t> année et 10 à 20% de progression en TVIM.</a:t>
            </a:r>
          </a:p>
          <a:p>
            <a:endParaRPr lang="fr-FR" dirty="0" smtClean="0"/>
          </a:p>
          <a:p>
            <a:endParaRPr lang="fr-FR" dirty="0"/>
          </a:p>
        </p:txBody>
      </p:sp>
      <p:pic>
        <p:nvPicPr>
          <p:cNvPr id="4" name="Image 3" descr="Capture d’écran 2014-04-27 à 19.10.57.png"/>
          <p:cNvPicPr>
            <a:picLocks noChangeAspect="1"/>
          </p:cNvPicPr>
          <p:nvPr/>
        </p:nvPicPr>
        <p:blipFill>
          <a:blip r:embed="rId2" cstate="print"/>
          <a:srcRect l="750" t="2742" r="50388" b="51080"/>
          <a:stretch>
            <a:fillRect/>
          </a:stretch>
        </p:blipFill>
        <p:spPr>
          <a:xfrm>
            <a:off x="1547664" y="3501008"/>
            <a:ext cx="2504626" cy="1800200"/>
          </a:xfrm>
          <a:prstGeom prst="rect">
            <a:avLst/>
          </a:prstGeom>
        </p:spPr>
      </p:pic>
      <p:pic>
        <p:nvPicPr>
          <p:cNvPr id="5" name="Image 4" descr="Capture d’écran 2014-04-27 à 19.10.57.png"/>
          <p:cNvPicPr>
            <a:picLocks noChangeAspect="1"/>
          </p:cNvPicPr>
          <p:nvPr/>
        </p:nvPicPr>
        <p:blipFill>
          <a:blip r:embed="rId2" cstate="print"/>
          <a:srcRect l="50284" t="50680" r="2312" b="2192"/>
          <a:stretch>
            <a:fillRect/>
          </a:stretch>
        </p:blipFill>
        <p:spPr>
          <a:xfrm>
            <a:off x="4788024" y="3501008"/>
            <a:ext cx="2376264" cy="1796687"/>
          </a:xfrm>
          <a:prstGeom prst="rect">
            <a:avLst/>
          </a:prstGeom>
        </p:spPr>
      </p:pic>
      <p:pic>
        <p:nvPicPr>
          <p:cNvPr id="32" name="Picture 10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547664" y="3501008"/>
            <a:ext cx="2808520" cy="2088232"/>
          </a:xfrm>
          <a:prstGeom prst="rect">
            <a:avLst/>
          </a:prstGeom>
        </p:spPr>
      </p:pic>
      <p:pic>
        <p:nvPicPr>
          <p:cNvPr id="33" name="Picture 1028" descr="FIG1ch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429000"/>
            <a:ext cx="2664296" cy="207198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6" name="Image 5" descr="Capture d’écran 2014-04-27 à 19.10.26.png"/>
          <p:cNvPicPr>
            <a:picLocks noChangeAspect="1"/>
          </p:cNvPicPr>
          <p:nvPr/>
        </p:nvPicPr>
        <p:blipFill>
          <a:blip r:embed="rId5" cstate="print"/>
          <a:srcRect l="3487" t="6255" r="4477" b="4635"/>
          <a:stretch>
            <a:fillRect/>
          </a:stretch>
        </p:blipFill>
        <p:spPr>
          <a:xfrm>
            <a:off x="1403648" y="3140968"/>
            <a:ext cx="5976664" cy="3534587"/>
          </a:xfrm>
          <a:prstGeom prst="rect">
            <a:avLst/>
          </a:prstGeom>
          <a:ln>
            <a:solidFill>
              <a:srgbClr val="002060"/>
            </a:solidFill>
          </a:ln>
        </p:spPr>
      </p:pic>
      <p:cxnSp>
        <p:nvCxnSpPr>
          <p:cNvPr id="21" name="Connecteur droit avec flèche 20"/>
          <p:cNvCxnSpPr/>
          <p:nvPr/>
        </p:nvCxnSpPr>
        <p:spPr>
          <a:xfrm>
            <a:off x="2123728" y="5013176"/>
            <a:ext cx="4752528" cy="0"/>
          </a:xfrm>
          <a:prstGeom prst="straightConnector1">
            <a:avLst/>
          </a:prstGeom>
          <a:ln w="3810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>
            <a:off x="3923928" y="4653136"/>
            <a:ext cx="0" cy="36004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V="1">
            <a:off x="2699792" y="4149080"/>
            <a:ext cx="0" cy="864096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/>
          <p:nvPr/>
        </p:nvCxnSpPr>
        <p:spPr>
          <a:xfrm>
            <a:off x="3275856" y="5013176"/>
            <a:ext cx="0" cy="792088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 flipV="1">
            <a:off x="4932040" y="4221088"/>
            <a:ext cx="0" cy="792088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 flipV="1">
            <a:off x="6156176" y="4221088"/>
            <a:ext cx="0" cy="792088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/>
          <p:nvPr/>
        </p:nvCxnSpPr>
        <p:spPr>
          <a:xfrm>
            <a:off x="5724128" y="5013176"/>
            <a:ext cx="0" cy="792088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>
            <a:off x="4572000" y="4653136"/>
            <a:ext cx="0" cy="36004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>
            <a:off x="6444208" y="4653136"/>
            <a:ext cx="0" cy="36004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>
            <a:off x="5364088" y="4653136"/>
            <a:ext cx="0" cy="36004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3237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229600" cy="1066800"/>
          </a:xfrm>
        </p:spPr>
        <p:txBody>
          <a:bodyPr/>
          <a:lstStyle/>
          <a:p>
            <a:r>
              <a:rPr lang="fr-FR" dirty="0" smtClean="0"/>
              <a:t>TVNIM: HEXVIX</a:t>
            </a:r>
            <a:endParaRPr lang="fr-FR" dirty="0"/>
          </a:p>
        </p:txBody>
      </p:sp>
      <p:pic>
        <p:nvPicPr>
          <p:cNvPr id="4" name="Espace réservé du contenu 3" descr="Capture d’écran 2014-04-27 à 21.07.49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0" y="3861048"/>
            <a:ext cx="4101588" cy="2717461"/>
          </a:xfrm>
        </p:spPr>
      </p:pic>
      <p:pic>
        <p:nvPicPr>
          <p:cNvPr id="5" name="Image 4" descr="Capture d’écran 2014-04-27 à 21.28.5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844824"/>
            <a:ext cx="5363044" cy="1952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905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2200" dirty="0" smtClean="0"/>
              <a:t>Risque récidive et progression: www.eortc.be/tools/bladdercalculator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pic>
        <p:nvPicPr>
          <p:cNvPr id="4" name="Espace réservé du contenu 3" descr="Capture d’écran 2014-04-27 à 20.03.43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91939" y="2249488"/>
            <a:ext cx="7560122" cy="4324350"/>
          </a:xfrm>
        </p:spPr>
      </p:pic>
    </p:spTree>
    <p:extLst>
      <p:ext uri="{BB962C8B-B14F-4D97-AF65-F5344CB8AC3E}">
        <p14:creationId xmlns:p14="http://schemas.microsoft.com/office/powerpoint/2010/main" val="3430163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066800"/>
          </a:xfrm>
        </p:spPr>
        <p:txBody>
          <a:bodyPr/>
          <a:lstStyle/>
          <a:p>
            <a:r>
              <a:rPr lang="fr-FR" dirty="0" smtClean="0"/>
              <a:t>TVNIM: INSTILLATIONS (1)</a:t>
            </a:r>
            <a:endParaRPr lang="fr-FR" dirty="0"/>
          </a:p>
        </p:txBody>
      </p:sp>
      <p:pic>
        <p:nvPicPr>
          <p:cNvPr id="5" name="Image 4" descr="Capture d’écran 2014-04-27 à 20.05.01.png"/>
          <p:cNvPicPr>
            <a:picLocks noChangeAspect="1"/>
          </p:cNvPicPr>
          <p:nvPr/>
        </p:nvPicPr>
        <p:blipFill>
          <a:blip r:embed="rId3" cstate="print"/>
          <a:srcRect t="9273" r="-185"/>
          <a:stretch>
            <a:fillRect/>
          </a:stretch>
        </p:blipFill>
        <p:spPr>
          <a:xfrm>
            <a:off x="2411760" y="4077072"/>
            <a:ext cx="4248472" cy="2780928"/>
          </a:xfrm>
          <a:prstGeom prst="rect">
            <a:avLst/>
          </a:prstGeom>
        </p:spPr>
      </p:pic>
      <p:pic>
        <p:nvPicPr>
          <p:cNvPr id="4" name="Espace réservé du contenu 3" descr="Capture d’écran 2014-04-27 à 20.04.50.pn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411760" y="1556792"/>
            <a:ext cx="4253123" cy="2568774"/>
          </a:xfrm>
        </p:spPr>
      </p:pic>
      <p:cxnSp>
        <p:nvCxnSpPr>
          <p:cNvPr id="7" name="Connecteur droit 6"/>
          <p:cNvCxnSpPr/>
          <p:nvPr/>
        </p:nvCxnSpPr>
        <p:spPr>
          <a:xfrm>
            <a:off x="3923928" y="4293096"/>
            <a:ext cx="100811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4824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5" t="7846" r="58749" b="44379"/>
          <a:stretch>
            <a:fillRect/>
          </a:stretch>
        </p:blipFill>
        <p:spPr bwMode="auto">
          <a:xfrm>
            <a:off x="0" y="274638"/>
            <a:ext cx="2774594" cy="3291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9720" r="61250" b="48126"/>
          <a:stretch>
            <a:fillRect/>
          </a:stretch>
        </p:blipFill>
        <p:spPr bwMode="auto">
          <a:xfrm>
            <a:off x="5148528" y="-215900"/>
            <a:ext cx="3347581" cy="4069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9" t="7846" r="53751" b="47189"/>
          <a:stretch>
            <a:fillRect/>
          </a:stretch>
        </p:blipFill>
        <p:spPr bwMode="auto">
          <a:xfrm>
            <a:off x="5410009" y="4033837"/>
            <a:ext cx="3086100" cy="246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0" t="7846" r="58125" b="46252"/>
          <a:stretch>
            <a:fillRect/>
          </a:stretch>
        </p:blipFill>
        <p:spPr bwMode="auto">
          <a:xfrm>
            <a:off x="148166" y="3556000"/>
            <a:ext cx="2705878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57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fr-FR" u="sng" dirty="0" smtClean="0"/>
              <a:t>IPOP </a:t>
            </a:r>
            <a:r>
              <a:rPr lang="fr-FR" u="sng" dirty="0" err="1" smtClean="0"/>
              <a:t>Mitomycine</a:t>
            </a:r>
            <a:r>
              <a:rPr lang="fr-FR" u="sng" dirty="0" smtClean="0"/>
              <a:t> C:</a:t>
            </a:r>
          </a:p>
          <a:p>
            <a:pPr>
              <a:buNone/>
            </a:pPr>
            <a:r>
              <a:rPr lang="fr-FR" dirty="0" smtClean="0"/>
              <a:t>	 CI si hématurie ou perforation vésicale, précoce+++.</a:t>
            </a:r>
          </a:p>
          <a:p>
            <a:pPr>
              <a:buNone/>
            </a:pPr>
            <a:r>
              <a:rPr lang="fr-FR" dirty="0" smtClean="0"/>
              <a:t>        R. récidive tumorale 12 à 29%.</a:t>
            </a:r>
          </a:p>
          <a:p>
            <a:pPr>
              <a:buNone/>
            </a:pPr>
            <a:endParaRPr lang="fr-FR" dirty="0" smtClean="0"/>
          </a:p>
          <a:p>
            <a:r>
              <a:rPr lang="fr-FR" u="sng" dirty="0" err="1" smtClean="0"/>
              <a:t>Mitomycine</a:t>
            </a:r>
            <a:r>
              <a:rPr lang="fr-FR" u="sng" dirty="0" smtClean="0"/>
              <a:t> C (AMETYCINE® 40mg):</a:t>
            </a:r>
          </a:p>
          <a:p>
            <a:pPr>
              <a:buNone/>
            </a:pPr>
            <a:r>
              <a:rPr lang="fr-FR" dirty="0" smtClean="0"/>
              <a:t>        diurèse, alcalinisation urines (Na HCO3)</a:t>
            </a:r>
          </a:p>
          <a:p>
            <a:pPr>
              <a:buNone/>
            </a:pPr>
            <a:r>
              <a:rPr lang="fr-FR" dirty="0" smtClean="0"/>
              <a:t>	6 à 8 cycles hebdomadaire, +/- </a:t>
            </a:r>
            <a:r>
              <a:rPr lang="fr-FR" dirty="0" err="1" smtClean="0"/>
              <a:t>ttt</a:t>
            </a:r>
            <a:r>
              <a:rPr lang="fr-FR" smtClean="0"/>
              <a:t> entretien</a:t>
            </a:r>
            <a:endParaRPr lang="fr-FR" dirty="0" smtClean="0"/>
          </a:p>
          <a:p>
            <a:pPr>
              <a:buNone/>
            </a:pPr>
            <a:r>
              <a:rPr lang="fr-FR" dirty="0" smtClean="0"/>
              <a:t>	neutralisation urines par eau de javel</a:t>
            </a:r>
          </a:p>
          <a:p>
            <a:pPr>
              <a:buNone/>
            </a:pPr>
            <a:endParaRPr lang="fr-FR" u="sng" dirty="0" smtClean="0"/>
          </a:p>
          <a:p>
            <a:r>
              <a:rPr lang="fr-FR" u="sng" dirty="0" err="1" smtClean="0"/>
              <a:t>Gemcitabine</a:t>
            </a:r>
            <a:r>
              <a:rPr lang="fr-FR" u="sng" dirty="0" smtClean="0"/>
              <a:t>.</a:t>
            </a:r>
          </a:p>
          <a:p>
            <a:pPr>
              <a:buNone/>
            </a:pPr>
            <a:r>
              <a:rPr lang="fr-FR" dirty="0" smtClean="0"/>
              <a:t>	</a:t>
            </a:r>
            <a:endParaRPr lang="fr-FR" dirty="0"/>
          </a:p>
        </p:txBody>
      </p:sp>
      <p:sp>
        <p:nvSpPr>
          <p:cNvPr id="4" name="Titre 3"/>
          <p:cNvSpPr txBox="1">
            <a:spLocks noGrp="1"/>
          </p:cNvSpPr>
          <p:nvPr>
            <p:ph type="title"/>
          </p:nvPr>
        </p:nvSpPr>
        <p:spPr>
          <a:xfrm>
            <a:off x="251520" y="823064"/>
            <a:ext cx="59766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TVNIM: INSTILLATIONS </a:t>
            </a:r>
            <a:br>
              <a:rPr lang="fr-FR" dirty="0" smtClean="0"/>
            </a:br>
            <a:r>
              <a:rPr lang="fr-FR" sz="2000" dirty="0" smtClean="0"/>
              <a:t>– CHIMIOTHERAPIE - </a:t>
            </a:r>
            <a:r>
              <a:rPr lang="fr-FR" dirty="0" smtClean="0"/>
              <a:t>(3)</a:t>
            </a:r>
            <a:endParaRPr lang="fr-FR" dirty="0"/>
          </a:p>
        </p:txBody>
      </p:sp>
      <p:cxnSp>
        <p:nvCxnSpPr>
          <p:cNvPr id="7" name="Connecteur droit avec flèche 6"/>
          <p:cNvCxnSpPr/>
          <p:nvPr/>
        </p:nvCxnSpPr>
        <p:spPr>
          <a:xfrm>
            <a:off x="971600" y="3356992"/>
            <a:ext cx="216024" cy="21602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>
            <a:off x="971600" y="4437112"/>
            <a:ext cx="216024" cy="21602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6257" y="188639"/>
            <a:ext cx="2088232" cy="2955111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64447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6256" y="188640"/>
            <a:ext cx="2088232" cy="2955111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6048672" cy="1296144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TVNIM: INSTILLATIONS </a:t>
            </a:r>
            <a:br>
              <a:rPr lang="fr-FR" dirty="0" smtClean="0"/>
            </a:br>
            <a:r>
              <a:rPr lang="fr-FR" sz="2000" dirty="0" smtClean="0"/>
              <a:t>- IMMUNOTHERAPIE -</a:t>
            </a:r>
            <a:r>
              <a:rPr lang="fr-FR" dirty="0" smtClean="0"/>
              <a:t> (4)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1912264"/>
            <a:ext cx="8219256" cy="4945736"/>
          </a:xfrm>
        </p:spPr>
        <p:txBody>
          <a:bodyPr>
            <a:normAutofit/>
          </a:bodyPr>
          <a:lstStyle/>
          <a:p>
            <a:r>
              <a:rPr lang="fr-FR" u="sng" dirty="0" smtClean="0"/>
              <a:t>BCG (IMMUCYST® 81mg):</a:t>
            </a:r>
          </a:p>
          <a:p>
            <a:pPr lvl="1">
              <a:buNone/>
            </a:pPr>
            <a:r>
              <a:rPr lang="fr-FR" sz="2800" dirty="0" smtClean="0">
                <a:solidFill>
                  <a:schemeClr val="tx1"/>
                </a:solidFill>
              </a:rPr>
              <a:t>Bilan initial= RT, bilan biologique</a:t>
            </a:r>
          </a:p>
          <a:p>
            <a:pPr lvl="1">
              <a:buNone/>
            </a:pPr>
            <a:r>
              <a:rPr lang="fr-FR" sz="2800" dirty="0" smtClean="0">
                <a:solidFill>
                  <a:schemeClr val="tx1"/>
                </a:solidFill>
              </a:rPr>
              <a:t>CI si RT vessie ++</a:t>
            </a:r>
          </a:p>
          <a:p>
            <a:pPr lvl="1">
              <a:buNone/>
            </a:pPr>
            <a:r>
              <a:rPr lang="fr-FR" sz="2800" dirty="0" smtClean="0">
                <a:solidFill>
                  <a:schemeClr val="tx1"/>
                </a:solidFill>
              </a:rPr>
              <a:t>Schéma de </a:t>
            </a:r>
            <a:r>
              <a:rPr lang="fr-FR" sz="2800" dirty="0" err="1" smtClean="0">
                <a:solidFill>
                  <a:schemeClr val="tx1"/>
                </a:solidFill>
              </a:rPr>
              <a:t>Lamm</a:t>
            </a:r>
            <a:r>
              <a:rPr lang="fr-FR" sz="2800" dirty="0" smtClean="0">
                <a:solidFill>
                  <a:schemeClr val="tx1"/>
                </a:solidFill>
              </a:rPr>
              <a:t> (6+3 à 3, 6, 12, 18, 24, 30 et 36 mois)</a:t>
            </a:r>
          </a:p>
          <a:p>
            <a:pPr lvl="1">
              <a:buNone/>
            </a:pPr>
            <a:r>
              <a:rPr lang="fr-FR" sz="2800" dirty="0" smtClean="0">
                <a:solidFill>
                  <a:schemeClr val="tx1"/>
                </a:solidFill>
              </a:rPr>
              <a:t>Résultats:     37% risque progression, réponse complète </a:t>
            </a:r>
            <a:r>
              <a:rPr lang="fr-FR" sz="2800" dirty="0" err="1" smtClean="0">
                <a:solidFill>
                  <a:schemeClr val="tx1"/>
                </a:solidFill>
              </a:rPr>
              <a:t>ds</a:t>
            </a:r>
            <a:r>
              <a:rPr lang="fr-FR" sz="2800" dirty="0" smtClean="0">
                <a:solidFill>
                  <a:schemeClr val="tx1"/>
                </a:solidFill>
              </a:rPr>
              <a:t> 83 à 93% si CIS isolé</a:t>
            </a:r>
          </a:p>
          <a:p>
            <a:pPr lvl="1">
              <a:buNone/>
            </a:pPr>
            <a:r>
              <a:rPr lang="fr-FR" sz="2800" dirty="0" smtClean="0">
                <a:solidFill>
                  <a:schemeClr val="tx1"/>
                </a:solidFill>
              </a:rPr>
              <a:t>Échec: progression tumorale, T réfractaire, résistance au BCG</a:t>
            </a:r>
          </a:p>
          <a:p>
            <a:pPr lvl="1">
              <a:buNone/>
            </a:pPr>
            <a:r>
              <a:rPr lang="fr-FR" sz="2800" dirty="0" smtClean="0">
                <a:solidFill>
                  <a:schemeClr val="tx1"/>
                </a:solidFill>
              </a:rPr>
              <a:t>Intolérance BCG: 1/3 dose, </a:t>
            </a:r>
            <a:r>
              <a:rPr lang="fr-FR" sz="2800" dirty="0" err="1" smtClean="0">
                <a:solidFill>
                  <a:schemeClr val="tx1"/>
                </a:solidFill>
              </a:rPr>
              <a:t>ofloxacine</a:t>
            </a:r>
            <a:endParaRPr lang="fr-FR" sz="2800" dirty="0" smtClean="0">
              <a:solidFill>
                <a:schemeClr val="tx1"/>
              </a:solidFill>
            </a:endParaRPr>
          </a:p>
          <a:p>
            <a:pPr lvl="1">
              <a:buNone/>
            </a:pPr>
            <a:endParaRPr lang="fr-FR" sz="2800" dirty="0">
              <a:solidFill>
                <a:schemeClr val="tx1"/>
              </a:solidFill>
            </a:endParaRPr>
          </a:p>
        </p:txBody>
      </p:sp>
      <p:cxnSp>
        <p:nvCxnSpPr>
          <p:cNvPr id="4" name="Connecteur droit avec flèche 3"/>
          <p:cNvCxnSpPr/>
          <p:nvPr/>
        </p:nvCxnSpPr>
        <p:spPr>
          <a:xfrm>
            <a:off x="2627784" y="4365104"/>
            <a:ext cx="216024" cy="21602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9434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424936" cy="1440160"/>
          </a:xfrm>
        </p:spPr>
        <p:txBody>
          <a:bodyPr>
            <a:normAutofit/>
          </a:bodyPr>
          <a:lstStyle/>
          <a:p>
            <a:r>
              <a:rPr lang="fr-FR" dirty="0" smtClean="0"/>
              <a:t>TVNIM: SURVEILLANCE</a:t>
            </a:r>
            <a:br>
              <a:rPr lang="fr-FR" dirty="0" smtClean="0"/>
            </a:br>
            <a:endParaRPr lang="fr-FR" sz="1600" dirty="0"/>
          </a:p>
        </p:txBody>
      </p:sp>
      <p:pic>
        <p:nvPicPr>
          <p:cNvPr id="5" name="Image 4" descr="Capture d’écran 2014-04-27 à 20.05.2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2060848"/>
            <a:ext cx="4261059" cy="4617562"/>
          </a:xfrm>
          <a:prstGeom prst="rect">
            <a:avLst/>
          </a:prstGeom>
        </p:spPr>
      </p:pic>
      <p:cxnSp>
        <p:nvCxnSpPr>
          <p:cNvPr id="7" name="Connecteur droit 6"/>
          <p:cNvCxnSpPr/>
          <p:nvPr/>
        </p:nvCxnSpPr>
        <p:spPr>
          <a:xfrm>
            <a:off x="3347864" y="3356992"/>
            <a:ext cx="86409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5148064" y="4149080"/>
            <a:ext cx="72008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>
            <a:off x="3347864" y="3933056"/>
            <a:ext cx="136815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4499992" y="2204864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6e</a:t>
            </a:r>
            <a:endParaRPr lang="fr-FR" sz="1400" b="1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>
          <a:xfrm>
            <a:off x="251520" y="2276872"/>
            <a:ext cx="8229600" cy="4325112"/>
          </a:xfrm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81584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1560" y="476672"/>
            <a:ext cx="8229600" cy="1066800"/>
          </a:xfrm>
        </p:spPr>
        <p:txBody>
          <a:bodyPr/>
          <a:lstStyle/>
          <a:p>
            <a:r>
              <a:rPr lang="fr-FR" b="1" dirty="0" smtClean="0"/>
              <a:t>T</a:t>
            </a:r>
            <a:r>
              <a:rPr lang="fr-FR" dirty="0" smtClean="0"/>
              <a:t>umeur </a:t>
            </a:r>
            <a:r>
              <a:rPr lang="fr-FR" b="1" dirty="0" smtClean="0"/>
              <a:t>V</a:t>
            </a:r>
            <a:r>
              <a:rPr lang="fr-FR" dirty="0" smtClean="0"/>
              <a:t>essie </a:t>
            </a:r>
            <a:r>
              <a:rPr lang="fr-FR" b="1" dirty="0" smtClean="0"/>
              <a:t>I</a:t>
            </a:r>
            <a:r>
              <a:rPr lang="fr-FR" dirty="0" smtClean="0"/>
              <a:t>nfiltrant le </a:t>
            </a:r>
            <a:r>
              <a:rPr lang="fr-FR" b="1" dirty="0" smtClean="0"/>
              <a:t>M</a:t>
            </a:r>
            <a:r>
              <a:rPr lang="fr-FR" dirty="0" smtClean="0"/>
              <a:t>uscle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2028832"/>
            <a:ext cx="8229600" cy="4829168"/>
          </a:xfrm>
        </p:spPr>
        <p:txBody>
          <a:bodyPr>
            <a:normAutofit fontScale="85000" lnSpcReduction="10000"/>
          </a:bodyPr>
          <a:lstStyle/>
          <a:p>
            <a:r>
              <a:rPr lang="fr-FR" dirty="0" smtClean="0"/>
              <a:t>Diagnostic anatomopathologique sur RTUV: « pT2 minimum ».</a:t>
            </a:r>
          </a:p>
          <a:p>
            <a:pPr>
              <a:buNone/>
            </a:pPr>
            <a:endParaRPr lang="fr-FR" dirty="0" smtClean="0"/>
          </a:p>
          <a:p>
            <a:r>
              <a:rPr lang="fr-FR" dirty="0" smtClean="0"/>
              <a:t>Bilan extension: </a:t>
            </a:r>
            <a:r>
              <a:rPr lang="fr-FR" dirty="0" err="1" smtClean="0"/>
              <a:t>uroTDM</a:t>
            </a:r>
            <a:r>
              <a:rPr lang="fr-FR" dirty="0" smtClean="0"/>
              <a:t>+TDM thoracique +/- </a:t>
            </a:r>
            <a:r>
              <a:rPr lang="fr-FR" dirty="0" err="1" smtClean="0"/>
              <a:t>scinti</a:t>
            </a:r>
            <a:r>
              <a:rPr lang="fr-FR" dirty="0" smtClean="0"/>
              <a:t> osseuse (&lt;3 mois).</a:t>
            </a:r>
          </a:p>
          <a:p>
            <a:pPr>
              <a:buNone/>
            </a:pPr>
            <a:endParaRPr lang="fr-FR" dirty="0" smtClean="0"/>
          </a:p>
          <a:p>
            <a:r>
              <a:rPr lang="fr-FR" dirty="0" smtClean="0"/>
              <a:t>Environ 20% des lésions au diagnostic.</a:t>
            </a:r>
          </a:p>
          <a:p>
            <a:pPr>
              <a:buNone/>
            </a:pPr>
            <a:endParaRPr lang="fr-FR" dirty="0" smtClean="0"/>
          </a:p>
          <a:p>
            <a:r>
              <a:rPr lang="fr-FR" dirty="0" err="1" smtClean="0"/>
              <a:t>Ttt</a:t>
            </a:r>
            <a:r>
              <a:rPr lang="fr-FR" dirty="0" smtClean="0"/>
              <a:t> référence: chimio néo-adjuvante+chirurgie.</a:t>
            </a:r>
          </a:p>
          <a:p>
            <a:pPr>
              <a:buNone/>
            </a:pPr>
            <a:endParaRPr lang="fr-FR" dirty="0" smtClean="0"/>
          </a:p>
          <a:p>
            <a:r>
              <a:rPr lang="fr-FR" dirty="0" smtClean="0"/>
              <a:t>Différents types de dérivations urinaires possible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5419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066800"/>
          </a:xfrm>
        </p:spPr>
        <p:txBody>
          <a:bodyPr/>
          <a:lstStyle/>
          <a:p>
            <a:r>
              <a:rPr lang="fr-FR" dirty="0" smtClean="0"/>
              <a:t>TRAITEMENT CHIRURGICAL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1484784"/>
            <a:ext cx="8219256" cy="5089752"/>
          </a:xfrm>
        </p:spPr>
        <p:txBody>
          <a:bodyPr/>
          <a:lstStyle/>
          <a:p>
            <a:r>
              <a:rPr lang="fr-FR" dirty="0" smtClean="0">
                <a:latin typeface="Arial"/>
                <a:cs typeface="Arial"/>
              </a:rPr>
              <a:t>Laparotomie= voie d’abord de référence.</a:t>
            </a:r>
          </a:p>
          <a:p>
            <a:r>
              <a:rPr lang="fr-FR" dirty="0" smtClean="0">
                <a:latin typeface="Arial"/>
                <a:cs typeface="Arial"/>
              </a:rPr>
              <a:t>♂: </a:t>
            </a:r>
            <a:r>
              <a:rPr lang="fr-FR" dirty="0" err="1" smtClean="0"/>
              <a:t>Cystoprostatectomie</a:t>
            </a:r>
            <a:r>
              <a:rPr lang="fr-FR" dirty="0" smtClean="0"/>
              <a:t> totale+curage</a:t>
            </a:r>
          </a:p>
          <a:p>
            <a:pPr>
              <a:buNone/>
            </a:pPr>
            <a:endParaRPr lang="fr-FR" dirty="0" smtClean="0"/>
          </a:p>
          <a:p>
            <a:pPr>
              <a:buNone/>
            </a:pPr>
            <a:endParaRPr lang="fr-FR" dirty="0" smtClean="0"/>
          </a:p>
          <a:p>
            <a:pPr>
              <a:buNone/>
            </a:pPr>
            <a:endParaRPr lang="fr-FR" dirty="0" smtClean="0"/>
          </a:p>
          <a:p>
            <a:pPr>
              <a:buNone/>
            </a:pPr>
            <a:endParaRPr lang="fr-FR" dirty="0" smtClean="0"/>
          </a:p>
          <a:p>
            <a:r>
              <a:rPr lang="fr-FR" dirty="0" smtClean="0">
                <a:latin typeface="Arial"/>
                <a:cs typeface="Arial"/>
              </a:rPr>
              <a:t>♀: </a:t>
            </a:r>
            <a:r>
              <a:rPr lang="fr-FR" dirty="0" err="1" smtClean="0">
                <a:latin typeface="Arial"/>
                <a:cs typeface="Arial"/>
              </a:rPr>
              <a:t>Pelvectomie</a:t>
            </a:r>
            <a:r>
              <a:rPr lang="fr-FR" dirty="0" smtClean="0">
                <a:latin typeface="Arial"/>
                <a:cs typeface="Arial"/>
              </a:rPr>
              <a:t> antérieure+curage</a:t>
            </a:r>
            <a:endParaRPr lang="fr-FR" dirty="0"/>
          </a:p>
        </p:txBody>
      </p:sp>
      <p:pic>
        <p:nvPicPr>
          <p:cNvPr id="4" name="Picture 5" descr="coupe du bass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2492896"/>
            <a:ext cx="3816424" cy="181124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5" name="Freeform 6"/>
          <p:cNvSpPr>
            <a:spLocks/>
          </p:cNvSpPr>
          <p:nvPr/>
        </p:nvSpPr>
        <p:spPr bwMode="auto">
          <a:xfrm>
            <a:off x="2483768" y="2564904"/>
            <a:ext cx="1080120" cy="854621"/>
          </a:xfrm>
          <a:custGeom>
            <a:avLst/>
            <a:gdLst/>
            <a:ahLst/>
            <a:cxnLst>
              <a:cxn ang="0">
                <a:pos x="0" y="110"/>
              </a:cxn>
              <a:cxn ang="0">
                <a:pos x="249" y="52"/>
              </a:cxn>
              <a:cxn ang="0">
                <a:pos x="417" y="0"/>
              </a:cxn>
              <a:cxn ang="0">
                <a:pos x="684" y="29"/>
              </a:cxn>
              <a:cxn ang="0">
                <a:pos x="782" y="64"/>
              </a:cxn>
              <a:cxn ang="0">
                <a:pos x="753" y="186"/>
              </a:cxn>
              <a:cxn ang="0">
                <a:pos x="724" y="244"/>
              </a:cxn>
              <a:cxn ang="0">
                <a:pos x="649" y="406"/>
              </a:cxn>
              <a:cxn ang="0">
                <a:pos x="620" y="493"/>
              </a:cxn>
              <a:cxn ang="0">
                <a:pos x="609" y="533"/>
              </a:cxn>
              <a:cxn ang="0">
                <a:pos x="533" y="667"/>
              </a:cxn>
              <a:cxn ang="0">
                <a:pos x="388" y="615"/>
              </a:cxn>
              <a:cxn ang="0">
                <a:pos x="353" y="574"/>
              </a:cxn>
              <a:cxn ang="0">
                <a:pos x="313" y="499"/>
              </a:cxn>
              <a:cxn ang="0">
                <a:pos x="307" y="429"/>
              </a:cxn>
              <a:cxn ang="0">
                <a:pos x="290" y="423"/>
              </a:cxn>
              <a:cxn ang="0">
                <a:pos x="266" y="388"/>
              </a:cxn>
              <a:cxn ang="0">
                <a:pos x="249" y="365"/>
              </a:cxn>
              <a:cxn ang="0">
                <a:pos x="226" y="284"/>
              </a:cxn>
              <a:cxn ang="0">
                <a:pos x="122" y="238"/>
              </a:cxn>
              <a:cxn ang="0">
                <a:pos x="98" y="203"/>
              </a:cxn>
              <a:cxn ang="0">
                <a:pos x="75" y="145"/>
              </a:cxn>
              <a:cxn ang="0">
                <a:pos x="40" y="128"/>
              </a:cxn>
              <a:cxn ang="0">
                <a:pos x="35" y="104"/>
              </a:cxn>
            </a:cxnLst>
            <a:rect l="0" t="0" r="r" b="b"/>
            <a:pathLst>
              <a:path w="782" h="667">
                <a:moveTo>
                  <a:pt x="0" y="110"/>
                </a:moveTo>
                <a:cubicBezTo>
                  <a:pt x="79" y="63"/>
                  <a:pt x="157" y="57"/>
                  <a:pt x="249" y="52"/>
                </a:cubicBezTo>
                <a:cubicBezTo>
                  <a:pt x="299" y="19"/>
                  <a:pt x="358" y="10"/>
                  <a:pt x="417" y="0"/>
                </a:cubicBezTo>
                <a:cubicBezTo>
                  <a:pt x="563" y="5"/>
                  <a:pt x="570" y="12"/>
                  <a:pt x="684" y="29"/>
                </a:cubicBezTo>
                <a:cubicBezTo>
                  <a:pt x="718" y="42"/>
                  <a:pt x="748" y="52"/>
                  <a:pt x="782" y="64"/>
                </a:cubicBezTo>
                <a:cubicBezTo>
                  <a:pt x="778" y="109"/>
                  <a:pt x="778" y="148"/>
                  <a:pt x="753" y="186"/>
                </a:cubicBezTo>
                <a:cubicBezTo>
                  <a:pt x="746" y="207"/>
                  <a:pt x="736" y="225"/>
                  <a:pt x="724" y="244"/>
                </a:cubicBezTo>
                <a:cubicBezTo>
                  <a:pt x="715" y="300"/>
                  <a:pt x="675" y="354"/>
                  <a:pt x="649" y="406"/>
                </a:cubicBezTo>
                <a:cubicBezTo>
                  <a:pt x="642" y="437"/>
                  <a:pt x="633" y="463"/>
                  <a:pt x="620" y="493"/>
                </a:cubicBezTo>
                <a:cubicBezTo>
                  <a:pt x="614" y="505"/>
                  <a:pt x="615" y="520"/>
                  <a:pt x="609" y="533"/>
                </a:cubicBezTo>
                <a:cubicBezTo>
                  <a:pt x="585" y="580"/>
                  <a:pt x="550" y="615"/>
                  <a:pt x="533" y="667"/>
                </a:cubicBezTo>
                <a:cubicBezTo>
                  <a:pt x="511" y="601"/>
                  <a:pt x="452" y="618"/>
                  <a:pt x="388" y="615"/>
                </a:cubicBezTo>
                <a:cubicBezTo>
                  <a:pt x="380" y="591"/>
                  <a:pt x="377" y="582"/>
                  <a:pt x="353" y="574"/>
                </a:cubicBezTo>
                <a:cubicBezTo>
                  <a:pt x="325" y="554"/>
                  <a:pt x="321" y="530"/>
                  <a:pt x="313" y="499"/>
                </a:cubicBezTo>
                <a:cubicBezTo>
                  <a:pt x="311" y="475"/>
                  <a:pt x="313" y="451"/>
                  <a:pt x="307" y="429"/>
                </a:cubicBezTo>
                <a:cubicBezTo>
                  <a:pt x="305" y="423"/>
                  <a:pt x="294" y="427"/>
                  <a:pt x="290" y="423"/>
                </a:cubicBezTo>
                <a:cubicBezTo>
                  <a:pt x="279" y="412"/>
                  <a:pt x="274" y="399"/>
                  <a:pt x="266" y="388"/>
                </a:cubicBezTo>
                <a:cubicBezTo>
                  <a:pt x="260" y="380"/>
                  <a:pt x="249" y="365"/>
                  <a:pt x="249" y="365"/>
                </a:cubicBezTo>
                <a:cubicBezTo>
                  <a:pt x="244" y="351"/>
                  <a:pt x="226" y="284"/>
                  <a:pt x="226" y="284"/>
                </a:cubicBezTo>
                <a:cubicBezTo>
                  <a:pt x="192" y="267"/>
                  <a:pt x="156" y="250"/>
                  <a:pt x="122" y="238"/>
                </a:cubicBezTo>
                <a:cubicBezTo>
                  <a:pt x="114" y="226"/>
                  <a:pt x="101" y="216"/>
                  <a:pt x="98" y="203"/>
                </a:cubicBezTo>
                <a:cubicBezTo>
                  <a:pt x="94" y="184"/>
                  <a:pt x="91" y="157"/>
                  <a:pt x="75" y="145"/>
                </a:cubicBezTo>
                <a:cubicBezTo>
                  <a:pt x="64" y="136"/>
                  <a:pt x="51" y="134"/>
                  <a:pt x="40" y="128"/>
                </a:cubicBezTo>
                <a:cubicBezTo>
                  <a:pt x="38" y="120"/>
                  <a:pt x="35" y="104"/>
                  <a:pt x="35" y="104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pic>
        <p:nvPicPr>
          <p:cNvPr id="6" name="Picture 4" descr="pelvis de la femm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4797152"/>
            <a:ext cx="2747797" cy="20608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Freeform 7"/>
          <p:cNvSpPr>
            <a:spLocks/>
          </p:cNvSpPr>
          <p:nvPr/>
        </p:nvSpPr>
        <p:spPr bwMode="auto">
          <a:xfrm>
            <a:off x="3779912" y="5373216"/>
            <a:ext cx="696913" cy="661987"/>
          </a:xfrm>
          <a:custGeom>
            <a:avLst/>
            <a:gdLst/>
            <a:ahLst/>
            <a:cxnLst>
              <a:cxn ang="0">
                <a:pos x="75" y="232"/>
              </a:cxn>
              <a:cxn ang="0">
                <a:pos x="11" y="180"/>
              </a:cxn>
              <a:cxn ang="0">
                <a:pos x="5" y="162"/>
              </a:cxn>
              <a:cxn ang="0">
                <a:pos x="46" y="151"/>
              </a:cxn>
              <a:cxn ang="0">
                <a:pos x="110" y="122"/>
              </a:cxn>
              <a:cxn ang="0">
                <a:pos x="173" y="46"/>
              </a:cxn>
              <a:cxn ang="0">
                <a:pos x="243" y="6"/>
              </a:cxn>
              <a:cxn ang="0">
                <a:pos x="283" y="29"/>
              </a:cxn>
              <a:cxn ang="0">
                <a:pos x="394" y="58"/>
              </a:cxn>
              <a:cxn ang="0">
                <a:pos x="428" y="104"/>
              </a:cxn>
              <a:cxn ang="0">
                <a:pos x="434" y="261"/>
              </a:cxn>
              <a:cxn ang="0">
                <a:pos x="370" y="267"/>
              </a:cxn>
              <a:cxn ang="0">
                <a:pos x="347" y="325"/>
              </a:cxn>
              <a:cxn ang="0">
                <a:pos x="324" y="359"/>
              </a:cxn>
              <a:cxn ang="0">
                <a:pos x="214" y="417"/>
              </a:cxn>
              <a:cxn ang="0">
                <a:pos x="156" y="394"/>
              </a:cxn>
              <a:cxn ang="0">
                <a:pos x="75" y="232"/>
              </a:cxn>
            </a:cxnLst>
            <a:rect l="0" t="0" r="r" b="b"/>
            <a:pathLst>
              <a:path w="439" h="417">
                <a:moveTo>
                  <a:pt x="75" y="232"/>
                </a:moveTo>
                <a:cubicBezTo>
                  <a:pt x="64" y="201"/>
                  <a:pt x="37" y="192"/>
                  <a:pt x="11" y="180"/>
                </a:cubicBezTo>
                <a:cubicBezTo>
                  <a:pt x="9" y="174"/>
                  <a:pt x="0" y="166"/>
                  <a:pt x="5" y="162"/>
                </a:cubicBezTo>
                <a:cubicBezTo>
                  <a:pt x="15" y="152"/>
                  <a:pt x="46" y="151"/>
                  <a:pt x="46" y="151"/>
                </a:cubicBezTo>
                <a:cubicBezTo>
                  <a:pt x="67" y="135"/>
                  <a:pt x="84" y="127"/>
                  <a:pt x="110" y="122"/>
                </a:cubicBezTo>
                <a:cubicBezTo>
                  <a:pt x="131" y="87"/>
                  <a:pt x="130" y="61"/>
                  <a:pt x="173" y="46"/>
                </a:cubicBezTo>
                <a:cubicBezTo>
                  <a:pt x="196" y="23"/>
                  <a:pt x="213" y="16"/>
                  <a:pt x="243" y="6"/>
                </a:cubicBezTo>
                <a:cubicBezTo>
                  <a:pt x="296" y="19"/>
                  <a:pt x="237" y="0"/>
                  <a:pt x="283" y="29"/>
                </a:cubicBezTo>
                <a:cubicBezTo>
                  <a:pt x="313" y="47"/>
                  <a:pt x="359" y="52"/>
                  <a:pt x="394" y="58"/>
                </a:cubicBezTo>
                <a:cubicBezTo>
                  <a:pt x="418" y="66"/>
                  <a:pt x="416" y="80"/>
                  <a:pt x="428" y="104"/>
                </a:cubicBezTo>
                <a:cubicBezTo>
                  <a:pt x="436" y="158"/>
                  <a:pt x="439" y="205"/>
                  <a:pt x="434" y="261"/>
                </a:cubicBezTo>
                <a:cubicBezTo>
                  <a:pt x="410" y="252"/>
                  <a:pt x="393" y="259"/>
                  <a:pt x="370" y="267"/>
                </a:cubicBezTo>
                <a:cubicBezTo>
                  <a:pt x="364" y="287"/>
                  <a:pt x="358" y="306"/>
                  <a:pt x="347" y="325"/>
                </a:cubicBezTo>
                <a:cubicBezTo>
                  <a:pt x="339" y="336"/>
                  <a:pt x="324" y="359"/>
                  <a:pt x="324" y="359"/>
                </a:cubicBezTo>
                <a:cubicBezTo>
                  <a:pt x="310" y="399"/>
                  <a:pt x="252" y="405"/>
                  <a:pt x="214" y="417"/>
                </a:cubicBezTo>
                <a:cubicBezTo>
                  <a:pt x="193" y="411"/>
                  <a:pt x="175" y="401"/>
                  <a:pt x="156" y="394"/>
                </a:cubicBezTo>
                <a:cubicBezTo>
                  <a:pt x="162" y="330"/>
                  <a:pt x="164" y="232"/>
                  <a:pt x="75" y="232"/>
                </a:cubicBezTo>
                <a:close/>
              </a:path>
            </a:pathLst>
          </a:custGeom>
          <a:noFill/>
          <a:ln w="190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pic>
        <p:nvPicPr>
          <p:cNvPr id="8" name="Espace réservé du contenu 3" descr="jpg1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5508103" y="2492896"/>
            <a:ext cx="2956519" cy="18002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9" name="Flèche gauche 8"/>
          <p:cNvSpPr/>
          <p:nvPr/>
        </p:nvSpPr>
        <p:spPr>
          <a:xfrm>
            <a:off x="6516216" y="3429000"/>
            <a:ext cx="216024" cy="216024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lèche droite 9"/>
          <p:cNvSpPr/>
          <p:nvPr/>
        </p:nvSpPr>
        <p:spPr>
          <a:xfrm>
            <a:off x="7020272" y="3429000"/>
            <a:ext cx="216024" cy="21602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7435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066800"/>
          </a:xfrm>
        </p:spPr>
        <p:txBody>
          <a:bodyPr/>
          <a:lstStyle/>
          <a:p>
            <a:r>
              <a:rPr lang="fr-FR" dirty="0" smtClean="0"/>
              <a:t>DERIVATION URINAIRE: BRICKER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1700808"/>
            <a:ext cx="8219256" cy="4873728"/>
          </a:xfrm>
        </p:spPr>
        <p:txBody>
          <a:bodyPr>
            <a:normAutofit lnSpcReduction="10000"/>
          </a:bodyPr>
          <a:lstStyle/>
          <a:p>
            <a:r>
              <a:rPr lang="fr-FR" sz="2600" dirty="0" smtClean="0"/>
              <a:t>Sujet âgé, incapacité </a:t>
            </a:r>
            <a:r>
              <a:rPr lang="fr-FR" sz="2600" dirty="0" err="1" smtClean="0"/>
              <a:t>autosondages</a:t>
            </a:r>
            <a:r>
              <a:rPr lang="fr-FR" sz="2600" dirty="0" smtClean="0"/>
              <a:t>, </a:t>
            </a:r>
            <a:r>
              <a:rPr lang="fr-FR" sz="2600" dirty="0" err="1" smtClean="0"/>
              <a:t>ins</a:t>
            </a:r>
            <a:r>
              <a:rPr lang="fr-FR" sz="2600" dirty="0" smtClean="0"/>
              <a:t>. rénale.</a:t>
            </a:r>
          </a:p>
          <a:p>
            <a:pPr>
              <a:buNone/>
            </a:pPr>
            <a:endParaRPr lang="fr-FR" sz="2600" dirty="0" smtClean="0"/>
          </a:p>
          <a:p>
            <a:endParaRPr lang="fr-FR" sz="2600" dirty="0" smtClean="0"/>
          </a:p>
          <a:p>
            <a:endParaRPr lang="fr-FR" sz="2600" dirty="0" smtClean="0"/>
          </a:p>
          <a:p>
            <a:endParaRPr lang="fr-FR" sz="2600" dirty="0" smtClean="0"/>
          </a:p>
          <a:p>
            <a:endParaRPr lang="fr-FR" sz="2600" dirty="0" smtClean="0"/>
          </a:p>
          <a:p>
            <a:endParaRPr lang="fr-FR" sz="2600" dirty="0" smtClean="0"/>
          </a:p>
          <a:p>
            <a:endParaRPr lang="fr-FR" sz="2600" dirty="0" smtClean="0"/>
          </a:p>
          <a:p>
            <a:endParaRPr lang="fr-FR" sz="2600" dirty="0" smtClean="0"/>
          </a:p>
          <a:p>
            <a:r>
              <a:rPr lang="fr-FR" sz="2600" dirty="0" smtClean="0"/>
              <a:t>Pas de modification réabsorption: </a:t>
            </a:r>
          </a:p>
          <a:p>
            <a:pPr lvl="1">
              <a:buNone/>
            </a:pPr>
            <a:r>
              <a:rPr lang="fr-FR" sz="2400" dirty="0" smtClean="0">
                <a:solidFill>
                  <a:schemeClr val="tx1"/>
                </a:solidFill>
              </a:rPr>
              <a:t>conduit </a:t>
            </a:r>
            <a:r>
              <a:rPr lang="fr-FR" sz="2400" dirty="0" err="1" smtClean="0">
                <a:solidFill>
                  <a:schemeClr val="tx1"/>
                </a:solidFill>
              </a:rPr>
              <a:t>trans</a:t>
            </a:r>
            <a:r>
              <a:rPr lang="fr-FR" sz="2400" dirty="0" smtClean="0">
                <a:solidFill>
                  <a:schemeClr val="tx1"/>
                </a:solidFill>
              </a:rPr>
              <a:t>-iléal ≠réservoir.</a:t>
            </a:r>
          </a:p>
        </p:txBody>
      </p:sp>
      <p:pic>
        <p:nvPicPr>
          <p:cNvPr id="4" name="Image 3" descr="Capture d’écran 2014-04-27 à 22.13.3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1640" y="2492896"/>
            <a:ext cx="2908125" cy="2548954"/>
          </a:xfrm>
          <a:prstGeom prst="rect">
            <a:avLst/>
          </a:prstGeom>
        </p:spPr>
      </p:pic>
      <p:pic>
        <p:nvPicPr>
          <p:cNvPr id="5" name="Image 4" descr="Capture d’écran 2014-04-27 à 22.12.2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2564904"/>
            <a:ext cx="2479999" cy="250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723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229600" cy="1066800"/>
          </a:xfrm>
        </p:spPr>
        <p:txBody>
          <a:bodyPr/>
          <a:lstStyle/>
          <a:p>
            <a:r>
              <a:rPr lang="fr-FR" dirty="0" smtClean="0"/>
              <a:t>DERIVATION URINAIRE: MIAMI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1628800"/>
            <a:ext cx="8219256" cy="4945736"/>
          </a:xfrm>
        </p:spPr>
        <p:txBody>
          <a:bodyPr>
            <a:normAutofit lnSpcReduction="10000"/>
          </a:bodyPr>
          <a:lstStyle/>
          <a:p>
            <a:r>
              <a:rPr lang="fr-FR" dirty="0" smtClean="0"/>
              <a:t>Femme++, </a:t>
            </a:r>
            <a:r>
              <a:rPr lang="fr-FR" dirty="0" err="1" smtClean="0"/>
              <a:t>autosondage</a:t>
            </a:r>
            <a:r>
              <a:rPr lang="fr-FR" dirty="0" smtClean="0"/>
              <a:t>, </a:t>
            </a:r>
            <a:r>
              <a:rPr lang="fr-FR" dirty="0" err="1" smtClean="0"/>
              <a:t>caecum</a:t>
            </a:r>
            <a:r>
              <a:rPr lang="fr-FR" dirty="0" smtClean="0"/>
              <a:t>.</a:t>
            </a:r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pPr>
              <a:buNone/>
            </a:pPr>
            <a:endParaRPr lang="fr-FR" dirty="0" smtClean="0"/>
          </a:p>
          <a:p>
            <a:r>
              <a:rPr lang="fr-FR" dirty="0" smtClean="0"/>
              <a:t>Calculs+++</a:t>
            </a:r>
            <a:endParaRPr lang="fr-FR" dirty="0"/>
          </a:p>
        </p:txBody>
      </p:sp>
      <p:pic>
        <p:nvPicPr>
          <p:cNvPr id="4" name="Image 3" descr="Capture d’écran 2014-04-27 à 22.15.0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276872"/>
            <a:ext cx="5400600" cy="2838568"/>
          </a:xfrm>
          <a:prstGeom prst="rect">
            <a:avLst/>
          </a:prstGeom>
        </p:spPr>
      </p:pic>
      <p:pic>
        <p:nvPicPr>
          <p:cNvPr id="6" name="Image 5" descr="Capture d’écran 2014-04-27 à 22.13.5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24128" y="2276872"/>
            <a:ext cx="3225397" cy="2780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976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764704"/>
            <a:ext cx="9144000" cy="1445096"/>
          </a:xfrm>
        </p:spPr>
        <p:txBody>
          <a:bodyPr>
            <a:noAutofit/>
          </a:bodyPr>
          <a:lstStyle/>
          <a:p>
            <a:pPr algn="ctr"/>
            <a:r>
              <a:rPr lang="fr-FR" dirty="0" smtClean="0"/>
              <a:t>DERIVATION URINAIRE:</a:t>
            </a:r>
            <a:br>
              <a:rPr lang="fr-FR" dirty="0" smtClean="0"/>
            </a:br>
            <a:r>
              <a:rPr lang="fr-FR" dirty="0" smtClean="0"/>
              <a:t>ENTEROCYSTOPLASTIE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fr-FR" dirty="0" smtClean="0"/>
              <a:t>Homme jeune++</a:t>
            </a:r>
          </a:p>
          <a:p>
            <a:endParaRPr lang="fr-FR" dirty="0" smtClean="0"/>
          </a:p>
          <a:p>
            <a:r>
              <a:rPr lang="fr-FR" u="sng" dirty="0" smtClean="0"/>
              <a:t>Contre Indication:</a:t>
            </a:r>
          </a:p>
          <a:p>
            <a:pPr>
              <a:buNone/>
            </a:pPr>
            <a:r>
              <a:rPr lang="fr-FR" dirty="0" smtClean="0"/>
              <a:t>	insuffisance rénale, </a:t>
            </a:r>
          </a:p>
          <a:p>
            <a:pPr>
              <a:buNone/>
            </a:pPr>
            <a:r>
              <a:rPr lang="fr-FR" dirty="0" smtClean="0"/>
              <a:t>	incapacité </a:t>
            </a:r>
            <a:r>
              <a:rPr lang="fr-FR" dirty="0" err="1" smtClean="0"/>
              <a:t>autosondage</a:t>
            </a:r>
            <a:r>
              <a:rPr lang="fr-FR" dirty="0" smtClean="0"/>
              <a:t>, envahissement urètre, </a:t>
            </a:r>
          </a:p>
          <a:p>
            <a:pPr>
              <a:buNone/>
            </a:pPr>
            <a:r>
              <a:rPr lang="fr-FR" dirty="0" smtClean="0"/>
              <a:t>	sténose urétrale complexe,</a:t>
            </a:r>
          </a:p>
          <a:p>
            <a:pPr>
              <a:buNone/>
            </a:pPr>
            <a:r>
              <a:rPr lang="fr-FR" dirty="0" smtClean="0"/>
              <a:t>	insuffisance sphinctérienne</a:t>
            </a:r>
          </a:p>
          <a:p>
            <a:pPr>
              <a:buNone/>
            </a:pPr>
            <a:r>
              <a:rPr lang="fr-FR" dirty="0" smtClean="0"/>
              <a:t>	RT pelvienne, </a:t>
            </a:r>
          </a:p>
          <a:p>
            <a:pPr>
              <a:buNone/>
            </a:pPr>
            <a:r>
              <a:rPr lang="fr-FR" dirty="0" smtClean="0"/>
              <a:t>	MICI, </a:t>
            </a:r>
          </a:p>
          <a:p>
            <a:pPr>
              <a:buNone/>
            </a:pPr>
            <a:r>
              <a:rPr lang="fr-FR" dirty="0" smtClean="0"/>
              <a:t>	espérance vie limitée.</a:t>
            </a:r>
          </a:p>
          <a:p>
            <a:pPr>
              <a:buNone/>
            </a:pPr>
            <a:endParaRPr lang="fr-FR" dirty="0" smtClean="0"/>
          </a:p>
          <a:p>
            <a:r>
              <a:rPr lang="fr-FR" dirty="0" smtClean="0"/>
              <a:t>Acidose métabolique</a:t>
            </a:r>
          </a:p>
          <a:p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endParaRPr lang="fr-FR"/>
          </a:p>
        </p:txBody>
      </p:sp>
      <p:pic>
        <p:nvPicPr>
          <p:cNvPr id="5" name="Picture 13" descr="tech hauttman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17588" y="2276872"/>
            <a:ext cx="3626820" cy="44669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00232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722313" y="2906713"/>
            <a:ext cx="7772400" cy="1362075"/>
          </a:xfrm>
        </p:spPr>
        <p:txBody>
          <a:bodyPr/>
          <a:lstStyle/>
          <a:p>
            <a:pPr algn="ctr"/>
            <a:r>
              <a:rPr lang="fr-FR" dirty="0" smtClean="0"/>
              <a:t>Tumeur </a:t>
            </a:r>
            <a:r>
              <a:rPr lang="fr-FR" dirty="0" err="1" smtClean="0"/>
              <a:t>urotheliale</a:t>
            </a:r>
            <a:r>
              <a:rPr lang="fr-FR" dirty="0" smtClean="0"/>
              <a:t> haut appareil</a:t>
            </a:r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1124540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Plus rare que </a:t>
            </a:r>
            <a:r>
              <a:rPr lang="fr-FR" dirty="0" err="1" smtClean="0"/>
              <a:t>T</a:t>
            </a:r>
            <a:r>
              <a:rPr lang="fr-FR" dirty="0" smtClean="0"/>
              <a:t> vessie</a:t>
            </a:r>
          </a:p>
          <a:p>
            <a:r>
              <a:rPr lang="fr-FR" dirty="0" smtClean="0"/>
              <a:t>Lésion vessie associées</a:t>
            </a:r>
          </a:p>
          <a:p>
            <a:r>
              <a:rPr lang="fr-FR" dirty="0" smtClean="0"/>
              <a:t>Lésion controlatérales</a:t>
            </a:r>
          </a:p>
          <a:p>
            <a:r>
              <a:rPr lang="fr-FR" dirty="0" smtClean="0"/>
              <a:t>Biopsie</a:t>
            </a:r>
          </a:p>
          <a:p>
            <a:r>
              <a:rPr lang="fr-FR" dirty="0" smtClean="0"/>
              <a:t>Bilan extension</a:t>
            </a:r>
          </a:p>
          <a:p>
            <a:r>
              <a:rPr lang="fr-FR" dirty="0" err="1" smtClean="0"/>
              <a:t>Ttt</a:t>
            </a:r>
            <a:r>
              <a:rPr lang="fr-FR" dirty="0" smtClean="0"/>
              <a:t> chirurgical//</a:t>
            </a:r>
            <a:r>
              <a:rPr lang="fr-FR" dirty="0" err="1" smtClean="0"/>
              <a:t>fn</a:t>
            </a:r>
            <a:r>
              <a:rPr lang="fr-FR" dirty="0" smtClean="0"/>
              <a:t> rénale: NUT, </a:t>
            </a:r>
            <a:r>
              <a:rPr lang="fr-FR" dirty="0" err="1" smtClean="0"/>
              <a:t>urétérectomie</a:t>
            </a:r>
            <a:r>
              <a:rPr lang="fr-FR" dirty="0" smtClean="0"/>
              <a:t> segmentaire, URS laser.</a:t>
            </a:r>
          </a:p>
        </p:txBody>
      </p:sp>
    </p:spTree>
    <p:extLst>
      <p:ext uri="{BB962C8B-B14F-4D97-AF65-F5344CB8AC3E}">
        <p14:creationId xmlns:p14="http://schemas.microsoft.com/office/powerpoint/2010/main" val="1452858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VARIANTES ANATOMIQUES</a:t>
            </a:r>
            <a:endParaRPr lang="fr-FR" dirty="0"/>
          </a:p>
        </p:txBody>
      </p:sp>
      <p:pic>
        <p:nvPicPr>
          <p:cNvPr id="4" name="Espace réservé du contenu 3" descr="Capture d’écran 2016-09-17 à 16.02.0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8956" b="-78956"/>
          <a:stretch>
            <a:fillRect/>
          </a:stretch>
        </p:blipFill>
        <p:spPr>
          <a:xfrm>
            <a:off x="457199" y="4956753"/>
            <a:ext cx="2975115" cy="1636199"/>
          </a:xfrm>
        </p:spPr>
      </p:pic>
      <p:pic>
        <p:nvPicPr>
          <p:cNvPr id="5" name="Image 4" descr="Capture d’écran 2016-09-17 à 16.01.2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648" y="2040844"/>
            <a:ext cx="4588123" cy="4038269"/>
          </a:xfrm>
          <a:prstGeom prst="rect">
            <a:avLst/>
          </a:prstGeom>
        </p:spPr>
      </p:pic>
      <p:pic>
        <p:nvPicPr>
          <p:cNvPr id="6" name="Image 5" descr="Capture d’écran 2016-09-17 à 16.01.5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40845"/>
            <a:ext cx="2975114" cy="344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43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1007208"/>
            <a:ext cx="7772400" cy="1362075"/>
          </a:xfrm>
        </p:spPr>
        <p:txBody>
          <a:bodyPr/>
          <a:lstStyle/>
          <a:p>
            <a:pPr algn="ctr"/>
            <a:r>
              <a:rPr lang="fr-FR" dirty="0" smtClean="0"/>
              <a:t>TUMEUR PENIS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 descr="Capture d’écran 2016-09-18 à 17.16.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621" y="2139844"/>
            <a:ext cx="5456358" cy="383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476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Rare 1/100 000</a:t>
            </a:r>
          </a:p>
          <a:p>
            <a:r>
              <a:rPr lang="fr-FR" dirty="0" smtClean="0"/>
              <a:t>60-70 ans, </a:t>
            </a:r>
            <a:r>
              <a:rPr lang="fr-FR" dirty="0" err="1" smtClean="0"/>
              <a:t>infl</a:t>
            </a:r>
            <a:r>
              <a:rPr lang="fr-FR" dirty="0" smtClean="0"/>
              <a:t> chronique, HPV, tabac, circoncision?</a:t>
            </a:r>
          </a:p>
          <a:p>
            <a:r>
              <a:rPr lang="fr-FR" dirty="0" smtClean="0"/>
              <a:t>Carcinome </a:t>
            </a:r>
            <a:r>
              <a:rPr lang="fr-FR" dirty="0" err="1" smtClean="0"/>
              <a:t>epidermoide</a:t>
            </a:r>
            <a:endParaRPr lang="fr-FR" dirty="0" smtClean="0"/>
          </a:p>
          <a:p>
            <a:r>
              <a:rPr lang="fr-FR" dirty="0" smtClean="0"/>
              <a:t>Ganglions inguinaux</a:t>
            </a:r>
          </a:p>
          <a:p>
            <a:r>
              <a:rPr lang="fr-FR" dirty="0" smtClean="0"/>
              <a:t>Traitement chirurgical++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64484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IMG_12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13" y="332154"/>
            <a:ext cx="2180035" cy="2906713"/>
          </a:xfrm>
          <a:prstGeom prst="rect">
            <a:avLst/>
          </a:prstGeom>
        </p:spPr>
      </p:pic>
      <p:pic>
        <p:nvPicPr>
          <p:cNvPr id="5" name="Image 4" descr="IMG_120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654" y="332154"/>
            <a:ext cx="2180035" cy="2906713"/>
          </a:xfrm>
          <a:prstGeom prst="rect">
            <a:avLst/>
          </a:prstGeom>
        </p:spPr>
      </p:pic>
      <p:pic>
        <p:nvPicPr>
          <p:cNvPr id="6" name="Image 5" descr="IMG_134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691" y="332154"/>
            <a:ext cx="2180035" cy="2906713"/>
          </a:xfrm>
          <a:prstGeom prst="rect">
            <a:avLst/>
          </a:prstGeom>
        </p:spPr>
      </p:pic>
      <p:pic>
        <p:nvPicPr>
          <p:cNvPr id="7" name="Image 6" descr="IMG_164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654" y="3569026"/>
            <a:ext cx="2188308" cy="291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077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IMG_180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62" y="286564"/>
            <a:ext cx="2188308" cy="2917744"/>
          </a:xfrm>
          <a:prstGeom prst="rect">
            <a:avLst/>
          </a:prstGeom>
        </p:spPr>
      </p:pic>
      <p:pic>
        <p:nvPicPr>
          <p:cNvPr id="5" name="Image 4" descr="IMG_535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62" y="3510411"/>
            <a:ext cx="2189163" cy="2917744"/>
          </a:xfrm>
          <a:prstGeom prst="rect">
            <a:avLst/>
          </a:prstGeom>
        </p:spPr>
      </p:pic>
      <p:pic>
        <p:nvPicPr>
          <p:cNvPr id="6" name="Image 5" descr="IMG_873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545" y="286564"/>
            <a:ext cx="3890325" cy="2917744"/>
          </a:xfrm>
          <a:prstGeom prst="rect">
            <a:avLst/>
          </a:prstGeom>
        </p:spPr>
      </p:pic>
      <p:pic>
        <p:nvPicPr>
          <p:cNvPr id="7" name="Image 6" descr="IMG_100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230" y="3510411"/>
            <a:ext cx="2189163" cy="2917744"/>
          </a:xfrm>
          <a:prstGeom prst="rect">
            <a:avLst/>
          </a:prstGeom>
        </p:spPr>
      </p:pic>
      <p:pic>
        <p:nvPicPr>
          <p:cNvPr id="8" name="Image 7" descr="IMG_8777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769" y="3521158"/>
            <a:ext cx="2181101" cy="2906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85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2917459"/>
            <a:ext cx="7772400" cy="1362075"/>
          </a:xfrm>
        </p:spPr>
        <p:txBody>
          <a:bodyPr/>
          <a:lstStyle/>
          <a:p>
            <a:pPr algn="ctr"/>
            <a:r>
              <a:rPr lang="fr-FR" dirty="0" smtClean="0"/>
              <a:t>CYSTITE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0624455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/>
              <a:t>Infections urinaires</a:t>
            </a:r>
            <a:br>
              <a:rPr lang="fr-FR" b="1"/>
            </a:br>
            <a:r>
              <a:rPr lang="fr-FR" b="1"/>
              <a:t>Physiopathologie</a:t>
            </a:r>
          </a:p>
        </p:txBody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sz="2400"/>
          </a:p>
          <a:p>
            <a:r>
              <a:rPr lang="fr-FR" sz="2400"/>
              <a:t>Arbre urinaire normalement stérile (sauf dernier cm urétral)</a:t>
            </a:r>
          </a:p>
          <a:p>
            <a:r>
              <a:rPr lang="fr-FR" sz="2400"/>
              <a:t>Voie ascendante +++</a:t>
            </a:r>
          </a:p>
          <a:p>
            <a:r>
              <a:rPr lang="fr-FR" sz="2400"/>
              <a:t>Voie hématogène (S. aureus, Candida, M. tuberculosis)</a:t>
            </a:r>
          </a:p>
          <a:p>
            <a:r>
              <a:rPr lang="fr-FR" sz="2400"/>
              <a:t>Agression du tissu par un micro-organisme </a:t>
            </a:r>
            <a:r>
              <a:rPr lang="fr-FR" sz="2400">
                <a:sym typeface="Symbol" charset="0"/>
              </a:rPr>
              <a:t> r</a:t>
            </a:r>
            <a:r>
              <a:rPr lang="fr-FR" sz="2400"/>
              <a:t>éponse inflammatoire </a:t>
            </a:r>
            <a:r>
              <a:rPr lang="fr-FR" sz="2400">
                <a:sym typeface="Symbol" charset="0"/>
              </a:rPr>
              <a:t></a:t>
            </a:r>
            <a:r>
              <a:rPr lang="fr-FR" sz="2400"/>
              <a:t> symptômes</a:t>
            </a:r>
          </a:p>
          <a:p>
            <a:endParaRPr lang="fr-FR" sz="2400"/>
          </a:p>
          <a:p>
            <a:endParaRPr lang="fr-FR" sz="2400"/>
          </a:p>
        </p:txBody>
      </p:sp>
      <p:pic>
        <p:nvPicPr>
          <p:cNvPr id="218116" name="Picture 4" descr="infection_urinaire_pm-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228600"/>
            <a:ext cx="1600200" cy="144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4857819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02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/>
              <a:t>Infections urinaires</a:t>
            </a:r>
            <a:br>
              <a:rPr lang="fr-FR" b="1"/>
            </a:br>
            <a:r>
              <a:rPr lang="fr-FR" b="1"/>
              <a:t>Terminologie</a:t>
            </a:r>
          </a:p>
        </p:txBody>
      </p:sp>
      <p:sp>
        <p:nvSpPr>
          <p:cNvPr id="45059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14400" y="2060575"/>
            <a:ext cx="7761288" cy="4456113"/>
          </a:xfrm>
        </p:spPr>
        <p:txBody>
          <a:bodyPr/>
          <a:lstStyle/>
          <a:p>
            <a:r>
              <a:rPr lang="fr-FR" sz="2800" b="1"/>
              <a:t>Colonisation  (BAS)</a:t>
            </a:r>
          </a:p>
          <a:p>
            <a:pPr lvl="1"/>
            <a:r>
              <a:rPr lang="fr-FR" sz="2400"/>
              <a:t>Présence de microorganisme urinaire</a:t>
            </a:r>
          </a:p>
          <a:p>
            <a:pPr lvl="1"/>
            <a:r>
              <a:rPr lang="fr-FR" sz="2400"/>
              <a:t>Absence de manifestations cliniques</a:t>
            </a:r>
          </a:p>
          <a:p>
            <a:pPr lvl="1"/>
            <a:r>
              <a:rPr lang="fr-FR" sz="2400"/>
              <a:t>Absence de seuil</a:t>
            </a:r>
          </a:p>
          <a:p>
            <a:r>
              <a:rPr lang="fr-FR" sz="2800" b="1"/>
              <a:t>Infection appareil urinaire</a:t>
            </a:r>
          </a:p>
          <a:p>
            <a:pPr lvl="1"/>
            <a:r>
              <a:rPr lang="fr-FR" sz="2400"/>
              <a:t>Uroculture positive</a:t>
            </a:r>
          </a:p>
          <a:p>
            <a:pPr lvl="1"/>
            <a:r>
              <a:rPr lang="fr-FR" sz="2400"/>
              <a:t>Signes cliniques (fièvre&gt;38°, impériosités, pollakiurie, brûlures, douleur suspubienne)</a:t>
            </a:r>
          </a:p>
          <a:p>
            <a:pPr lvl="1"/>
            <a:r>
              <a:rPr lang="fr-FR" sz="2400"/>
              <a:t>Communautaire = non liée aux soins</a:t>
            </a:r>
          </a:p>
        </p:txBody>
      </p:sp>
      <p:pic>
        <p:nvPicPr>
          <p:cNvPr id="45064" name="Picture 1032" descr="infection_urinaire_pm-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228600"/>
            <a:ext cx="1600200" cy="144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0611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5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5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50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50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50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50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9" grpId="0" build="p" autoUpdateAnimBg="0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/>
              <a:t>Infections urinaires</a:t>
            </a:r>
            <a:br>
              <a:rPr lang="fr-FR" b="1"/>
            </a:br>
            <a:r>
              <a:rPr lang="fr-FR" b="1"/>
              <a:t>Terminologie</a:t>
            </a:r>
          </a:p>
        </p:txBody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2060575"/>
            <a:ext cx="7761288" cy="4456113"/>
          </a:xfrm>
        </p:spPr>
        <p:txBody>
          <a:bodyPr/>
          <a:lstStyle/>
          <a:p>
            <a:r>
              <a:rPr lang="fr-FR" sz="2400" b="1"/>
              <a:t>IU simples</a:t>
            </a:r>
            <a:endParaRPr lang="fr-FR" sz="2800"/>
          </a:p>
          <a:p>
            <a:pPr lvl="1"/>
            <a:r>
              <a:rPr lang="fr-FR" sz="2000"/>
              <a:t>Femme jeune non enceinte (ou femme &gt; 65 ans sans comorbidité) sans anomalie de l</a:t>
            </a:r>
            <a:r>
              <a:rPr lang="ja-JP" altLang="fr-FR" sz="2000">
                <a:latin typeface="Arial"/>
              </a:rPr>
              <a:t>’</a:t>
            </a:r>
            <a:r>
              <a:rPr lang="fr-FR" sz="2000"/>
              <a:t>arbre urinaire ni terrain particulier</a:t>
            </a:r>
          </a:p>
          <a:p>
            <a:r>
              <a:rPr lang="fr-FR" sz="2400" b="1"/>
              <a:t>IU compliquées</a:t>
            </a:r>
            <a:endParaRPr lang="fr-FR" sz="2400"/>
          </a:p>
          <a:p>
            <a:pPr lvl="1"/>
            <a:r>
              <a:rPr lang="fr-FR" sz="2000"/>
              <a:t>Age &lt;15 ans</a:t>
            </a:r>
          </a:p>
          <a:p>
            <a:pPr lvl="1"/>
            <a:r>
              <a:rPr lang="fr-FR" sz="2000"/>
              <a:t>Homme</a:t>
            </a:r>
          </a:p>
          <a:p>
            <a:pPr lvl="1"/>
            <a:r>
              <a:rPr lang="fr-FR" sz="2000"/>
              <a:t>Grossesse</a:t>
            </a:r>
          </a:p>
          <a:p>
            <a:pPr lvl="1"/>
            <a:r>
              <a:rPr lang="fr-FR" sz="2000"/>
              <a:t>Uropathie / maladie générale</a:t>
            </a:r>
          </a:p>
          <a:p>
            <a:pPr lvl="1"/>
            <a:r>
              <a:rPr lang="fr-FR" sz="2000"/>
              <a:t>Mauvaise tolérance / évolution</a:t>
            </a:r>
          </a:p>
          <a:p>
            <a:pPr lvl="1"/>
            <a:r>
              <a:rPr lang="fr-FR" sz="2000"/>
              <a:t>Récidive</a:t>
            </a:r>
          </a:p>
          <a:p>
            <a:pPr lvl="1"/>
            <a:r>
              <a:rPr lang="fr-FR" sz="2000"/>
              <a:t>Obstacle urinaire</a:t>
            </a:r>
          </a:p>
        </p:txBody>
      </p:sp>
      <p:pic>
        <p:nvPicPr>
          <p:cNvPr id="216070" name="Picture 6" descr="infection_urinaire_pm-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228600"/>
            <a:ext cx="1600200" cy="144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3870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6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6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6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6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6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6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6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6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60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60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60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60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60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60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60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60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60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60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60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60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067" grpId="0" build="p" autoUpdateAnimBg="0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/>
              <a:t>Infections urinaires</a:t>
            </a:r>
            <a:br>
              <a:rPr lang="fr-FR" b="1"/>
            </a:br>
            <a:r>
              <a:rPr lang="fr-FR" b="1"/>
              <a:t>BU</a:t>
            </a:r>
          </a:p>
        </p:txBody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2060575"/>
            <a:ext cx="7761288" cy="4456113"/>
          </a:xfrm>
        </p:spPr>
        <p:txBody>
          <a:bodyPr/>
          <a:lstStyle/>
          <a:p>
            <a:endParaRPr lang="fr-FR" sz="2800"/>
          </a:p>
          <a:p>
            <a:r>
              <a:rPr lang="fr-FR" sz="2800"/>
              <a:t>Recueil du 2</a:t>
            </a:r>
            <a:r>
              <a:rPr lang="fr-FR" sz="2800" baseline="30000"/>
              <a:t>ème</a:t>
            </a:r>
            <a:r>
              <a:rPr lang="fr-FR" sz="2800"/>
              <a:t> jet</a:t>
            </a:r>
          </a:p>
          <a:p>
            <a:r>
              <a:rPr lang="fr-FR" sz="2800"/>
              <a:t>Pas de toilette préalable</a:t>
            </a:r>
          </a:p>
          <a:p>
            <a:r>
              <a:rPr lang="fr-FR" sz="2800"/>
              <a:t>Recueil dans un récipient propre (non nécessairement stérile)</a:t>
            </a:r>
          </a:p>
          <a:p>
            <a:r>
              <a:rPr lang="fr-FR" sz="2800"/>
              <a:t>VPN = 95 %</a:t>
            </a:r>
          </a:p>
          <a:p>
            <a:pPr lvl="1"/>
            <a:r>
              <a:rPr lang="fr-FR" sz="2400"/>
              <a:t>Spé = 82 %</a:t>
            </a:r>
          </a:p>
          <a:p>
            <a:pPr lvl="1"/>
            <a:r>
              <a:rPr lang="fr-FR" sz="2400"/>
              <a:t>Sen = 75 %</a:t>
            </a:r>
          </a:p>
          <a:p>
            <a:pPr>
              <a:buFontTx/>
              <a:buChar char="•"/>
            </a:pPr>
            <a:endParaRPr lang="fr-FR" sz="2800"/>
          </a:p>
        </p:txBody>
      </p:sp>
      <p:pic>
        <p:nvPicPr>
          <p:cNvPr id="224260" name="Picture 4" descr="0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057400"/>
            <a:ext cx="15240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4261" name="Picture 5" descr="infection_urinaire_pm-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228600"/>
            <a:ext cx="1600200" cy="144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1979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4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4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4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4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4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4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42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42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42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42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42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42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259" grpId="0" build="p" autoUpdateAnimBg="0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102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/>
              <a:t>Infections urinaires</a:t>
            </a:r>
            <a:br>
              <a:rPr lang="fr-FR" b="1"/>
            </a:br>
            <a:r>
              <a:rPr lang="fr-FR" b="1"/>
              <a:t>ECBU</a:t>
            </a:r>
          </a:p>
        </p:txBody>
      </p:sp>
      <p:sp>
        <p:nvSpPr>
          <p:cNvPr id="22630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14400" y="2060575"/>
            <a:ext cx="7761288" cy="4456113"/>
          </a:xfrm>
        </p:spPr>
        <p:txBody>
          <a:bodyPr/>
          <a:lstStyle/>
          <a:p>
            <a:pPr>
              <a:buFont typeface="Wingdings" charset="0"/>
              <a:buNone/>
            </a:pPr>
            <a:endParaRPr lang="fr-FR"/>
          </a:p>
          <a:p>
            <a:r>
              <a:rPr lang="fr-FR" sz="2800"/>
              <a:t>Recueil du 2</a:t>
            </a:r>
            <a:r>
              <a:rPr lang="fr-FR" sz="2800" baseline="30000"/>
              <a:t>ème</a:t>
            </a:r>
            <a:r>
              <a:rPr lang="fr-FR" sz="2800"/>
              <a:t> jet</a:t>
            </a:r>
          </a:p>
          <a:p>
            <a:r>
              <a:rPr lang="fr-FR" sz="2800"/>
              <a:t>Toilette périnéale soigneuse des OGE</a:t>
            </a:r>
          </a:p>
          <a:p>
            <a:r>
              <a:rPr lang="fr-FR" sz="2800"/>
              <a:t>Recueil 4 heures après la précédente miction</a:t>
            </a:r>
          </a:p>
          <a:p>
            <a:r>
              <a:rPr lang="fr-FR" sz="2800"/>
              <a:t>Ne pas conserver à T° ambiante plus de 2h</a:t>
            </a:r>
          </a:p>
          <a:p>
            <a:r>
              <a:rPr lang="fr-FR" sz="2800"/>
              <a:t>Peut être stockée à + 4°C pendant 24h</a:t>
            </a:r>
          </a:p>
        </p:txBody>
      </p:sp>
      <p:pic>
        <p:nvPicPr>
          <p:cNvPr id="226310" name="Picture 1030" descr="infection_urinaire_pm-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228600"/>
            <a:ext cx="1600200" cy="144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6311" name="Picture 1031" descr="ecbu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2057400"/>
            <a:ext cx="838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2636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6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6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6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6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6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6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6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6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6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6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307" grpId="0" build="p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458150" y="100014"/>
            <a:ext cx="8229600" cy="1143000"/>
          </a:xfrm>
        </p:spPr>
        <p:txBody>
          <a:bodyPr/>
          <a:lstStyle/>
          <a:p>
            <a:pPr marL="609600" indent="-609600">
              <a:lnSpc>
                <a:spcPct val="110000"/>
              </a:lnSpc>
              <a:spcBef>
                <a:spcPct val="20000"/>
              </a:spcBef>
            </a:pPr>
            <a:r>
              <a:rPr lang="fr-FR" dirty="0"/>
              <a:t>Physiologie </a:t>
            </a:r>
            <a:r>
              <a:rPr lang="fr-FR" dirty="0" smtClean="0"/>
              <a:t>rénale (1)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Picture 6" descr="C:\WINDOWS\BUREAU\cours Esquirol 2001, Dr MANEL\REIN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1" r="7463" b="5954"/>
          <a:stretch>
            <a:fillRect/>
          </a:stretch>
        </p:blipFill>
        <p:spPr bwMode="auto">
          <a:xfrm>
            <a:off x="457200" y="2076450"/>
            <a:ext cx="4267200" cy="367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http://coe.fgcu.edu/faculty/greenep/kidney/nephron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631" y="1243014"/>
            <a:ext cx="2229169" cy="274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http://www.ulb.ac.be/sciences/biodic/images/anatomie/glomerule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632" y="4185515"/>
            <a:ext cx="2230118" cy="24819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2489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088" y="2051050"/>
            <a:ext cx="8137525" cy="4114800"/>
          </a:xfrm>
        </p:spPr>
        <p:txBody>
          <a:bodyPr/>
          <a:lstStyle/>
          <a:p>
            <a:pPr marL="381000" indent="-381000"/>
            <a:r>
              <a:rPr lang="fr-FR" sz="2800" b="1"/>
              <a:t>Seuil de leucocyturie</a:t>
            </a:r>
          </a:p>
          <a:p>
            <a:pPr marL="800100" lvl="1" indent="-342900"/>
            <a:r>
              <a:rPr lang="fr-FR" sz="2400"/>
              <a:t>≥ 10</a:t>
            </a:r>
            <a:r>
              <a:rPr lang="fr-FR" sz="2400" baseline="30000"/>
              <a:t>4</a:t>
            </a:r>
            <a:r>
              <a:rPr lang="fr-FR" sz="2400"/>
              <a:t>/mL (ou 10/mm</a:t>
            </a:r>
            <a:r>
              <a:rPr lang="fr-FR" sz="2400" baseline="30000"/>
              <a:t>3</a:t>
            </a:r>
            <a:r>
              <a:rPr lang="fr-FR" sz="2400"/>
              <a:t>)</a:t>
            </a:r>
          </a:p>
          <a:p>
            <a:pPr marL="381000" indent="-381000"/>
            <a:r>
              <a:rPr lang="fr-FR" sz="2800" b="1"/>
              <a:t>Seuil de bactériurie</a:t>
            </a:r>
          </a:p>
          <a:p>
            <a:pPr marL="800100" lvl="1" indent="-342900"/>
            <a:r>
              <a:rPr lang="fr-FR" sz="2400"/>
              <a:t>&gt; 10</a:t>
            </a:r>
            <a:r>
              <a:rPr lang="fr-FR" sz="2400" baseline="30000"/>
              <a:t>3</a:t>
            </a:r>
            <a:r>
              <a:rPr lang="fr-FR" sz="2400"/>
              <a:t> UFC/ml pour les cystites aiguës à </a:t>
            </a:r>
            <a:r>
              <a:rPr lang="fr-FR" sz="2400" i="1"/>
              <a:t>E. coli</a:t>
            </a:r>
            <a:r>
              <a:rPr lang="fr-FR" sz="2400"/>
              <a:t> et autres entérobactéries (</a:t>
            </a:r>
            <a:r>
              <a:rPr lang="fr-FR" sz="2400" i="1"/>
              <a:t>Proteus</a:t>
            </a:r>
            <a:r>
              <a:rPr lang="fr-FR" sz="2400"/>
              <a:t> spp, </a:t>
            </a:r>
            <a:r>
              <a:rPr lang="fr-FR" sz="2400" i="1"/>
              <a:t>Klebsiella</a:t>
            </a:r>
            <a:r>
              <a:rPr lang="fr-FR" sz="2400"/>
              <a:t> spp) et pour </a:t>
            </a:r>
            <a:r>
              <a:rPr lang="fr-FR" sz="2400" i="1"/>
              <a:t>S. saprophyticus</a:t>
            </a:r>
            <a:r>
              <a:rPr lang="fr-FR" sz="2400"/>
              <a:t> </a:t>
            </a:r>
          </a:p>
          <a:p>
            <a:pPr marL="800100" lvl="1" indent="-342900"/>
            <a:r>
              <a:rPr lang="fr-FR" sz="2400" u="sng"/>
              <a:t>&gt;</a:t>
            </a:r>
            <a:r>
              <a:rPr lang="fr-FR" sz="2400"/>
              <a:t> 10</a:t>
            </a:r>
            <a:r>
              <a:rPr lang="fr-FR" sz="2400" baseline="30000"/>
              <a:t>5</a:t>
            </a:r>
            <a:r>
              <a:rPr lang="fr-FR" sz="2400"/>
              <a:t> UFC/ml pour les cystites à autres bactéries (notamment entérocoque) ou à Candida</a:t>
            </a:r>
          </a:p>
          <a:p>
            <a:pPr marL="800100" lvl="1" indent="-342900"/>
            <a:r>
              <a:rPr lang="fr-FR" sz="2400" u="sng"/>
              <a:t>&gt;</a:t>
            </a:r>
            <a:r>
              <a:rPr lang="fr-FR" sz="2400"/>
              <a:t> 10</a:t>
            </a:r>
            <a:r>
              <a:rPr lang="fr-FR" sz="2400" baseline="30000"/>
              <a:t>4</a:t>
            </a:r>
            <a:r>
              <a:rPr lang="fr-FR" sz="2400"/>
              <a:t> UFC/ml pour les pyélonéphrites et prostatites</a:t>
            </a:r>
          </a:p>
        </p:txBody>
      </p:sp>
      <p:sp>
        <p:nvSpPr>
          <p:cNvPr id="112645" name="Rectangle 5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>
            <a:normAutofit fontScale="90000"/>
          </a:bodyPr>
          <a:lstStyle/>
          <a:p>
            <a:r>
              <a:rPr lang="fr-FR" b="1"/>
              <a:t>Infections urinaires</a:t>
            </a:r>
            <a:br>
              <a:rPr lang="fr-FR" b="1"/>
            </a:br>
            <a:r>
              <a:rPr lang="fr-FR" b="1"/>
              <a:t>ECBU</a:t>
            </a:r>
          </a:p>
        </p:txBody>
      </p:sp>
      <p:pic>
        <p:nvPicPr>
          <p:cNvPr id="112646" name="Picture 6" descr="ecbu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2057400"/>
            <a:ext cx="838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7" name="Picture 7" descr="infection_urinaire_pm-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228600"/>
            <a:ext cx="1600200" cy="144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2666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/>
              <a:t>Infections urinaires</a:t>
            </a:r>
            <a:br>
              <a:rPr lang="fr-FR" b="1"/>
            </a:br>
            <a:r>
              <a:rPr lang="fr-FR" b="1"/>
              <a:t>ATB : état des lieux</a:t>
            </a:r>
          </a:p>
        </p:txBody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088" y="2051050"/>
            <a:ext cx="8137525" cy="4114800"/>
          </a:xfrm>
        </p:spPr>
        <p:txBody>
          <a:bodyPr/>
          <a:lstStyle/>
          <a:p>
            <a:pPr marL="381000" indent="-381000"/>
            <a:r>
              <a:rPr lang="fr-FR" sz="2800"/>
              <a:t>Le taux de résistance aux ATB est corrélé à leur consommation</a:t>
            </a:r>
          </a:p>
          <a:p>
            <a:pPr marL="381000" indent="-381000"/>
            <a:r>
              <a:rPr lang="fr-FR" sz="2800"/>
              <a:t>La France consomme beaucoup d</a:t>
            </a:r>
            <a:r>
              <a:rPr lang="ja-JP" altLang="fr-FR" sz="2800">
                <a:latin typeface="Arial"/>
              </a:rPr>
              <a:t>’</a:t>
            </a:r>
            <a:r>
              <a:rPr lang="fr-FR" sz="2800"/>
              <a:t>ATB</a:t>
            </a:r>
          </a:p>
          <a:p>
            <a:pPr marL="381000" indent="-381000"/>
            <a:r>
              <a:rPr lang="fr-FR" sz="2800"/>
              <a:t>Certains ATB ont une pression de sélection des germes plus forte que d</a:t>
            </a:r>
            <a:r>
              <a:rPr lang="ja-JP" altLang="fr-FR" sz="2800">
                <a:latin typeface="Arial"/>
              </a:rPr>
              <a:t>’</a:t>
            </a:r>
            <a:r>
              <a:rPr lang="fr-FR" sz="2800"/>
              <a:t>autres</a:t>
            </a:r>
          </a:p>
          <a:p>
            <a:pPr marL="381000" indent="-381000"/>
            <a:r>
              <a:rPr lang="fr-FR" sz="2800"/>
              <a:t>Problème des </a:t>
            </a:r>
            <a:r>
              <a:rPr lang="fr-FR" sz="2800">
                <a:cs typeface="Tahoma" charset="0"/>
              </a:rPr>
              <a:t>ß-lactamases à spectre étendu</a:t>
            </a:r>
            <a:endParaRPr lang="fr-FR" sz="2800"/>
          </a:p>
          <a:p>
            <a:pPr marL="381000" indent="-381000"/>
            <a:r>
              <a:rPr lang="fr-FR" sz="2800"/>
              <a:t>Il y a de moins en moins de nouveaux ATB</a:t>
            </a:r>
          </a:p>
        </p:txBody>
      </p:sp>
      <p:pic>
        <p:nvPicPr>
          <p:cNvPr id="250884" name="Picture 4" descr="infection_urinaire_pm-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228600"/>
            <a:ext cx="1600200" cy="144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2786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102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/>
              <a:t>Infections urinaires</a:t>
            </a:r>
            <a:br>
              <a:rPr lang="fr-FR" b="1"/>
            </a:br>
            <a:r>
              <a:rPr lang="fr-FR" b="1"/>
              <a:t>ATB : état des lieux</a:t>
            </a:r>
          </a:p>
        </p:txBody>
      </p:sp>
      <p:sp>
        <p:nvSpPr>
          <p:cNvPr id="252931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827088" y="2051050"/>
            <a:ext cx="8137525" cy="4114800"/>
          </a:xfrm>
        </p:spPr>
        <p:txBody>
          <a:bodyPr/>
          <a:lstStyle/>
          <a:p>
            <a:pPr marL="381000" indent="-381000"/>
            <a:endParaRPr lang="fr-FR" sz="2800"/>
          </a:p>
          <a:p>
            <a:pPr marL="381000" indent="-381000"/>
            <a:r>
              <a:rPr lang="fr-FR" sz="2800"/>
              <a:t>Maîtriser la prescription d</a:t>
            </a:r>
            <a:r>
              <a:rPr lang="ja-JP" altLang="fr-FR" sz="2800">
                <a:latin typeface="Arial"/>
              </a:rPr>
              <a:t>’</a:t>
            </a:r>
            <a:r>
              <a:rPr lang="fr-FR" sz="2800"/>
              <a:t>ATB induit une diminution de la résistance</a:t>
            </a:r>
          </a:p>
          <a:p>
            <a:pPr marL="381000" indent="-381000"/>
            <a:r>
              <a:rPr lang="fr-FR" sz="2800"/>
              <a:t>La bonne prescription initiale diminue la mortalité</a:t>
            </a:r>
          </a:p>
          <a:p>
            <a:pPr marL="381000" indent="-381000"/>
            <a:r>
              <a:rPr lang="fr-FR" sz="2800"/>
              <a:t>Les posologies insuffisantes augmentent les risques de résistance</a:t>
            </a:r>
          </a:p>
        </p:txBody>
      </p:sp>
      <p:pic>
        <p:nvPicPr>
          <p:cNvPr id="252932" name="Picture 1028" descr="infection_urinaire_pm-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228600"/>
            <a:ext cx="1600200" cy="144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2223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/>
              <a:t>Cystite simple</a:t>
            </a:r>
            <a:br>
              <a:rPr lang="fr-FR" b="1"/>
            </a:br>
            <a:r>
              <a:rPr lang="fr-FR" b="1"/>
              <a:t>Diagnostic</a:t>
            </a:r>
          </a:p>
        </p:txBody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2800" b="1"/>
              <a:t>Absence de vaginite et au moins un des signes suivants : </a:t>
            </a:r>
          </a:p>
          <a:p>
            <a:pPr lvl="1"/>
            <a:r>
              <a:rPr lang="fr-FR" sz="2400"/>
              <a:t>Pollakiurie, impériosités mictionnelles</a:t>
            </a:r>
          </a:p>
          <a:p>
            <a:pPr lvl="1"/>
            <a:r>
              <a:rPr lang="fr-FR" sz="2400"/>
              <a:t>Brûlures mictionnelles, cystalgies</a:t>
            </a:r>
          </a:p>
          <a:p>
            <a:r>
              <a:rPr lang="fr-FR" sz="2800" b="1"/>
              <a:t>Répondre à :</a:t>
            </a:r>
          </a:p>
          <a:p>
            <a:pPr lvl="1"/>
            <a:r>
              <a:rPr lang="fr-FR" sz="2400"/>
              <a:t>Y a-t-il des signes évoquant infection plus grave</a:t>
            </a:r>
          </a:p>
          <a:p>
            <a:pPr lvl="1"/>
            <a:r>
              <a:rPr lang="fr-FR" sz="2400"/>
              <a:t>1</a:t>
            </a:r>
            <a:r>
              <a:rPr lang="fr-FR" sz="2400" baseline="30000"/>
              <a:t>er</a:t>
            </a:r>
            <a:r>
              <a:rPr lang="fr-FR" sz="2400"/>
              <a:t> épisode, récidive ou rechute</a:t>
            </a:r>
          </a:p>
          <a:p>
            <a:pPr lvl="1"/>
            <a:r>
              <a:rPr lang="fr-FR" sz="2400"/>
              <a:t>Facteurs de complications</a:t>
            </a:r>
          </a:p>
        </p:txBody>
      </p:sp>
      <p:pic>
        <p:nvPicPr>
          <p:cNvPr id="221188" name="Picture 4" descr="img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228600"/>
            <a:ext cx="1608138" cy="136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5634070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/>
              <a:t>Cystite simple</a:t>
            </a:r>
            <a:br>
              <a:rPr lang="fr-FR" b="1"/>
            </a:br>
            <a:r>
              <a:rPr lang="fr-FR" b="1"/>
              <a:t>Diagnostic</a:t>
            </a:r>
          </a:p>
        </p:txBody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2800"/>
              <a:t>Aucun examen complémentaire</a:t>
            </a:r>
          </a:p>
          <a:p>
            <a:r>
              <a:rPr lang="fr-FR" sz="2800"/>
              <a:t>Intérêt de la bandelette urinaire : VPN &gt;95%</a:t>
            </a:r>
          </a:p>
          <a:p>
            <a:r>
              <a:rPr lang="fr-FR" sz="2800"/>
              <a:t>ECBU si BU&lt;0 ou doute</a:t>
            </a:r>
          </a:p>
          <a:p>
            <a:r>
              <a:rPr lang="fr-FR" sz="2800"/>
              <a:t>Hématurie pas inhabituelle (mais ne pas rattacher à tord à cystite)</a:t>
            </a:r>
          </a:p>
          <a:p>
            <a:r>
              <a:rPr lang="fr-FR" sz="2800"/>
              <a:t>La cystite chez l</a:t>
            </a:r>
            <a:r>
              <a:rPr lang="ja-JP" altLang="fr-FR" sz="2800">
                <a:latin typeface="Arial"/>
              </a:rPr>
              <a:t>’</a:t>
            </a:r>
            <a:r>
              <a:rPr lang="fr-FR" sz="2800"/>
              <a:t>homme est exceptionnelle et doit faire craindre une prostatite associée</a:t>
            </a:r>
            <a:r>
              <a:rPr lang="fr-FR" sz="2800">
                <a:latin typeface="Comic Sans MS" charset="0"/>
              </a:rPr>
              <a:t> </a:t>
            </a:r>
            <a:endParaRPr lang="fr-FR" sz="2800"/>
          </a:p>
        </p:txBody>
      </p:sp>
      <p:pic>
        <p:nvPicPr>
          <p:cNvPr id="240644" name="Picture 4" descr="img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228600"/>
            <a:ext cx="1608138" cy="136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6255179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06" name="Text Box 26"/>
          <p:cNvSpPr txBox="1">
            <a:spLocks noChangeArrowheads="1"/>
          </p:cNvSpPr>
          <p:nvPr/>
        </p:nvSpPr>
        <p:spPr bwMode="auto">
          <a:xfrm>
            <a:off x="3352800" y="2590800"/>
            <a:ext cx="2286000" cy="466725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sz="2400">
                <a:solidFill>
                  <a:srgbClr val="0000CC"/>
                </a:solidFill>
              </a:rPr>
              <a:t>1</a:t>
            </a:r>
            <a:r>
              <a:rPr lang="fr-FR" sz="2400" baseline="30000">
                <a:solidFill>
                  <a:srgbClr val="0000CC"/>
                </a:solidFill>
              </a:rPr>
              <a:t>ère </a:t>
            </a:r>
            <a:r>
              <a:rPr lang="fr-FR" sz="2400">
                <a:solidFill>
                  <a:srgbClr val="0000CC"/>
                </a:solidFill>
              </a:rPr>
              <a:t>intention</a:t>
            </a:r>
          </a:p>
        </p:txBody>
      </p:sp>
      <p:sp>
        <p:nvSpPr>
          <p:cNvPr id="46107" name="Text Box 27"/>
          <p:cNvSpPr txBox="1">
            <a:spLocks noChangeArrowheads="1"/>
          </p:cNvSpPr>
          <p:nvPr/>
        </p:nvSpPr>
        <p:spPr bwMode="auto">
          <a:xfrm>
            <a:off x="3276600" y="4724400"/>
            <a:ext cx="2362200" cy="466725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sz="2400">
                <a:solidFill>
                  <a:srgbClr val="0000CC"/>
                </a:solidFill>
              </a:rPr>
              <a:t>2</a:t>
            </a:r>
            <a:r>
              <a:rPr lang="fr-FR" sz="2400" baseline="30000">
                <a:solidFill>
                  <a:srgbClr val="0000CC"/>
                </a:solidFill>
              </a:rPr>
              <a:t>ème</a:t>
            </a:r>
            <a:r>
              <a:rPr lang="fr-FR" sz="2400">
                <a:solidFill>
                  <a:srgbClr val="0000CC"/>
                </a:solidFill>
              </a:rPr>
              <a:t> intention</a:t>
            </a:r>
          </a:p>
        </p:txBody>
      </p:sp>
      <p:sp>
        <p:nvSpPr>
          <p:cNvPr id="46108" name="Text Box 28"/>
          <p:cNvSpPr txBox="1">
            <a:spLocks noChangeArrowheads="1"/>
          </p:cNvSpPr>
          <p:nvPr/>
        </p:nvSpPr>
        <p:spPr bwMode="auto">
          <a:xfrm>
            <a:off x="228600" y="2438400"/>
            <a:ext cx="2667000" cy="831850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sz="2400">
                <a:solidFill>
                  <a:srgbClr val="D40427"/>
                </a:solidFill>
              </a:rPr>
              <a:t>Fosfomycine-trométamol DU</a:t>
            </a:r>
          </a:p>
        </p:txBody>
      </p:sp>
      <p:sp>
        <p:nvSpPr>
          <p:cNvPr id="46109" name="Text Box 29"/>
          <p:cNvSpPr txBox="1">
            <a:spLocks noChangeArrowheads="1"/>
          </p:cNvSpPr>
          <p:nvPr/>
        </p:nvSpPr>
        <p:spPr bwMode="auto">
          <a:xfrm>
            <a:off x="228600" y="4495800"/>
            <a:ext cx="2667000" cy="1196975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fr-FR" sz="2400">
                <a:solidFill>
                  <a:schemeClr val="hlink"/>
                </a:solidFill>
              </a:rPr>
              <a:t>FQ 1 ou 3j</a:t>
            </a:r>
          </a:p>
          <a:p>
            <a:pPr algn="ctr" eaLnBrk="0" hangingPunct="0"/>
            <a:r>
              <a:rPr lang="fr-FR" sz="2400">
                <a:solidFill>
                  <a:schemeClr val="hlink"/>
                </a:solidFill>
              </a:rPr>
              <a:t>ou</a:t>
            </a:r>
          </a:p>
          <a:p>
            <a:pPr algn="ctr" eaLnBrk="0" hangingPunct="0"/>
            <a:r>
              <a:rPr lang="fr-FR" sz="2400">
                <a:solidFill>
                  <a:schemeClr val="hlink"/>
                </a:solidFill>
              </a:rPr>
              <a:t>Furanes 5j</a:t>
            </a:r>
          </a:p>
        </p:txBody>
      </p:sp>
      <p:sp>
        <p:nvSpPr>
          <p:cNvPr id="46115" name="Rectangle 35"/>
          <p:cNvSpPr>
            <a:spLocks noChangeArrowheads="1"/>
          </p:cNvSpPr>
          <p:nvPr/>
        </p:nvSpPr>
        <p:spPr bwMode="auto">
          <a:xfrm>
            <a:off x="1150938" y="214313"/>
            <a:ext cx="7793037" cy="146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/>
          <a:lstStyle/>
          <a:p>
            <a:r>
              <a:rPr lang="fr-FR" sz="4400" b="1">
                <a:solidFill>
                  <a:schemeClr val="tx2"/>
                </a:solidFill>
              </a:rPr>
              <a:t>Cystite</a:t>
            </a:r>
            <a:br>
              <a:rPr lang="fr-FR" sz="4400" b="1">
                <a:solidFill>
                  <a:schemeClr val="tx2"/>
                </a:solidFill>
              </a:rPr>
            </a:br>
            <a:r>
              <a:rPr lang="fr-FR" sz="4400" b="1">
                <a:solidFill>
                  <a:schemeClr val="tx2"/>
                </a:solidFill>
              </a:rPr>
              <a:t>Traitement</a:t>
            </a:r>
          </a:p>
        </p:txBody>
      </p:sp>
      <p:pic>
        <p:nvPicPr>
          <p:cNvPr id="46117" name="Picture 37" descr="img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228600"/>
            <a:ext cx="1608138" cy="136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118" name="Text Box 38"/>
          <p:cNvSpPr txBox="1">
            <a:spLocks noChangeArrowheads="1"/>
          </p:cNvSpPr>
          <p:nvPr/>
        </p:nvSpPr>
        <p:spPr bwMode="auto">
          <a:xfrm>
            <a:off x="6096000" y="2438400"/>
            <a:ext cx="2667000" cy="466725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sz="2400">
                <a:solidFill>
                  <a:schemeClr val="hlink"/>
                </a:solidFill>
              </a:rPr>
              <a:t>Furanes 7j</a:t>
            </a:r>
          </a:p>
        </p:txBody>
      </p:sp>
      <p:sp>
        <p:nvSpPr>
          <p:cNvPr id="46119" name="Text Box 39"/>
          <p:cNvSpPr txBox="1">
            <a:spLocks noChangeArrowheads="1"/>
          </p:cNvSpPr>
          <p:nvPr/>
        </p:nvSpPr>
        <p:spPr bwMode="auto">
          <a:xfrm>
            <a:off x="6096000" y="4495800"/>
            <a:ext cx="2667000" cy="1196975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fr-FR" sz="2400">
                <a:solidFill>
                  <a:schemeClr val="hlink"/>
                </a:solidFill>
              </a:rPr>
              <a:t>Céfixime 5j</a:t>
            </a:r>
          </a:p>
          <a:p>
            <a:pPr algn="ctr" eaLnBrk="0" hangingPunct="0"/>
            <a:r>
              <a:rPr lang="fr-FR" sz="2400">
                <a:solidFill>
                  <a:schemeClr val="hlink"/>
                </a:solidFill>
              </a:rPr>
              <a:t>ou</a:t>
            </a:r>
          </a:p>
          <a:p>
            <a:pPr algn="ctr" eaLnBrk="0" hangingPunct="0"/>
            <a:r>
              <a:rPr lang="fr-FR" sz="2400">
                <a:solidFill>
                  <a:schemeClr val="hlink"/>
                </a:solidFill>
              </a:rPr>
              <a:t>FQ 5j</a:t>
            </a:r>
          </a:p>
        </p:txBody>
      </p:sp>
      <p:sp>
        <p:nvSpPr>
          <p:cNvPr id="46120" name="Text Box 40"/>
          <p:cNvSpPr txBox="1">
            <a:spLocks noChangeArrowheads="1"/>
          </p:cNvSpPr>
          <p:nvPr/>
        </p:nvSpPr>
        <p:spPr bwMode="auto">
          <a:xfrm>
            <a:off x="457200" y="3581400"/>
            <a:ext cx="228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>
                <a:solidFill>
                  <a:schemeClr val="folHlink"/>
                </a:solidFill>
              </a:rPr>
              <a:t>SIMPLE</a:t>
            </a:r>
          </a:p>
        </p:txBody>
      </p:sp>
      <p:sp>
        <p:nvSpPr>
          <p:cNvPr id="46121" name="Text Box 41"/>
          <p:cNvSpPr txBox="1">
            <a:spLocks noChangeArrowheads="1"/>
          </p:cNvSpPr>
          <p:nvPr/>
        </p:nvSpPr>
        <p:spPr bwMode="auto">
          <a:xfrm>
            <a:off x="6019800" y="3581400"/>
            <a:ext cx="2743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>
                <a:solidFill>
                  <a:schemeClr val="folHlink"/>
                </a:solidFill>
              </a:rPr>
              <a:t>COMPLIQUEE</a:t>
            </a:r>
          </a:p>
        </p:txBody>
      </p:sp>
    </p:spTree>
    <p:extLst>
      <p:ext uri="{BB962C8B-B14F-4D97-AF65-F5344CB8AC3E}">
        <p14:creationId xmlns:p14="http://schemas.microsoft.com/office/powerpoint/2010/main" val="3787976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/>
              <a:t>Cystite simple</a:t>
            </a:r>
            <a:br>
              <a:rPr lang="fr-FR" b="1"/>
            </a:br>
            <a:r>
              <a:rPr lang="fr-FR" b="1"/>
              <a:t>Suivi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sz="2800" b="1"/>
          </a:p>
          <a:p>
            <a:r>
              <a:rPr lang="fr-FR" sz="2800" b="1"/>
              <a:t>ECBU</a:t>
            </a:r>
          </a:p>
          <a:p>
            <a:pPr lvl="1"/>
            <a:r>
              <a:rPr lang="fr-FR" sz="2400"/>
              <a:t>Non systématique</a:t>
            </a:r>
          </a:p>
          <a:p>
            <a:pPr lvl="1"/>
            <a:r>
              <a:rPr lang="fr-FR" sz="2400"/>
              <a:t>Persistance de signes cliniques au-delà de 3 jours ou récidive dans les 2 semaines</a:t>
            </a:r>
          </a:p>
        </p:txBody>
      </p:sp>
      <p:pic>
        <p:nvPicPr>
          <p:cNvPr id="48133" name="Picture 5" descr="img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228600"/>
            <a:ext cx="1608138" cy="136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1264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/>
              <a:t>Cystites récidivantes</a:t>
            </a:r>
            <a:br>
              <a:rPr lang="fr-FR" b="1"/>
            </a:br>
            <a:r>
              <a:rPr lang="fr-FR" b="1"/>
              <a:t>Diagnostic</a:t>
            </a:r>
          </a:p>
        </p:txBody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2800"/>
              <a:t>≥ 3 sur 12 mois ou 2 épisodes dans les derniers 6 mois ou un dernier épisode &lt; 3 mois (calendrier mictionnel +++)</a:t>
            </a:r>
          </a:p>
          <a:p>
            <a:r>
              <a:rPr lang="fr-FR" sz="2800"/>
              <a:t>BU recommandée / ECBU systématique</a:t>
            </a:r>
          </a:p>
          <a:p>
            <a:r>
              <a:rPr lang="fr-FR" sz="2800"/>
              <a:t>Bilan étiologique </a:t>
            </a:r>
          </a:p>
          <a:p>
            <a:endParaRPr lang="fr-FR" sz="2800"/>
          </a:p>
          <a:p>
            <a:r>
              <a:rPr lang="fr-FR" sz="2800"/>
              <a:t>Traitement de la récidive identique au traitement des cystites simples (cycling)</a:t>
            </a:r>
          </a:p>
        </p:txBody>
      </p:sp>
      <p:pic>
        <p:nvPicPr>
          <p:cNvPr id="222213" name="Picture 5" descr="img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228600"/>
            <a:ext cx="1608138" cy="136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543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1116013" y="2565400"/>
            <a:ext cx="6840537" cy="360363"/>
          </a:xfrm>
          <a:prstGeom prst="rect">
            <a:avLst/>
          </a:prstGeom>
          <a:solidFill>
            <a:srgbClr val="FFFFFF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fr-FR" b="1">
                <a:solidFill>
                  <a:schemeClr val="folHlink"/>
                </a:solidFill>
                <a:latin typeface="Verdana" charset="0"/>
              </a:rPr>
              <a:t>Analyse et prise en charge des facteurs de risque</a:t>
            </a:r>
            <a:endParaRPr lang="fr-FR">
              <a:solidFill>
                <a:schemeClr val="folHlink"/>
              </a:solidFill>
              <a:latin typeface="Verdana" charset="0"/>
            </a:endParaRPr>
          </a:p>
        </p:txBody>
      </p:sp>
      <p:sp>
        <p:nvSpPr>
          <p:cNvPr id="54277" name="Text Box 5"/>
          <p:cNvSpPr txBox="1">
            <a:spLocks noChangeArrowheads="1"/>
          </p:cNvSpPr>
          <p:nvPr/>
        </p:nvSpPr>
        <p:spPr bwMode="auto">
          <a:xfrm>
            <a:off x="611188" y="3573463"/>
            <a:ext cx="2665412" cy="792162"/>
          </a:xfrm>
          <a:prstGeom prst="rect">
            <a:avLst/>
          </a:prstGeom>
          <a:solidFill>
            <a:srgbClr val="FFFFFF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/>
          <a:lstStyle/>
          <a:p>
            <a:r>
              <a:rPr lang="fr-FR" sz="1400" b="1">
                <a:solidFill>
                  <a:schemeClr val="folHlink"/>
                </a:solidFill>
                <a:latin typeface="Verdana" charset="0"/>
              </a:rPr>
              <a:t>Cystites très fréquentes, invalidantes</a:t>
            </a:r>
            <a:r>
              <a:rPr lang="fr-FR" sz="1400">
                <a:solidFill>
                  <a:schemeClr val="folHlink"/>
                </a:solidFill>
                <a:latin typeface="Verdana" charset="0"/>
              </a:rPr>
              <a:t> : </a:t>
            </a:r>
          </a:p>
          <a:p>
            <a:endParaRPr lang="fr-FR" sz="1400">
              <a:solidFill>
                <a:schemeClr val="folHlink"/>
              </a:solidFill>
              <a:latin typeface="Verdana" charset="0"/>
            </a:endParaRPr>
          </a:p>
          <a:p>
            <a:endParaRPr lang="fr-FR" sz="1400">
              <a:solidFill>
                <a:schemeClr val="folHlink"/>
              </a:solidFill>
              <a:latin typeface="Verdana" charset="0"/>
            </a:endParaRPr>
          </a:p>
          <a:p>
            <a:r>
              <a:rPr lang="fr-FR" sz="1400">
                <a:solidFill>
                  <a:schemeClr val="folHlink"/>
                </a:solidFill>
                <a:latin typeface="Verdana" charset="0"/>
              </a:rPr>
              <a:t>Possibilité d</a:t>
            </a:r>
            <a:r>
              <a:rPr lang="ja-JP" altLang="fr-FR" sz="1400">
                <a:solidFill>
                  <a:schemeClr val="folHlink"/>
                </a:solidFill>
                <a:latin typeface="Verdana" charset="0"/>
              </a:rPr>
              <a:t>’</a:t>
            </a:r>
            <a:r>
              <a:rPr lang="fr-FR" sz="1400">
                <a:solidFill>
                  <a:schemeClr val="folHlink"/>
                </a:solidFill>
                <a:latin typeface="Verdana" charset="0"/>
              </a:rPr>
              <a:t>une prophylaxie médicamenteuse continue (durée minimum 6 mois) à analyser au cas par cas </a:t>
            </a:r>
            <a:r>
              <a:rPr lang="fr-FR" sz="1400">
                <a:solidFill>
                  <a:schemeClr val="hlink"/>
                </a:solidFill>
                <a:latin typeface="Verdana" charset="0"/>
              </a:rPr>
              <a:t>nitrofurantoïne ou cotrimoxazole (ou TMP)</a:t>
            </a:r>
          </a:p>
          <a:p>
            <a:r>
              <a:rPr lang="fr-FR" sz="1400">
                <a:solidFill>
                  <a:schemeClr val="hlink"/>
                </a:solidFill>
                <a:latin typeface="Verdana" charset="0"/>
              </a:rPr>
              <a:t>-patientes informées d</a:t>
            </a:r>
            <a:r>
              <a:rPr lang="ja-JP" altLang="fr-FR" sz="1400">
                <a:solidFill>
                  <a:schemeClr val="hlink"/>
                </a:solidFill>
                <a:latin typeface="Verdana" charset="0"/>
              </a:rPr>
              <a:t>’</a:t>
            </a:r>
            <a:r>
              <a:rPr lang="fr-FR" sz="1400">
                <a:solidFill>
                  <a:schemeClr val="hlink"/>
                </a:solidFill>
                <a:latin typeface="Verdana" charset="0"/>
              </a:rPr>
              <a:t>effets  adverses</a:t>
            </a:r>
            <a:r>
              <a:rPr lang="fr-FR" sz="1400">
                <a:solidFill>
                  <a:srgbClr val="0000CC"/>
                </a:solidFill>
                <a:latin typeface="Verdana" charset="0"/>
              </a:rPr>
              <a:t> </a:t>
            </a:r>
            <a:r>
              <a:rPr lang="fr-FR" sz="1400">
                <a:solidFill>
                  <a:schemeClr val="hlink"/>
                </a:solidFill>
                <a:latin typeface="Verdana" charset="0"/>
              </a:rPr>
              <a:t>graves mais rares</a:t>
            </a:r>
          </a:p>
          <a:p>
            <a:pPr eaLnBrk="0" hangingPunct="0"/>
            <a:endParaRPr lang="fr-FR" sz="1400">
              <a:solidFill>
                <a:schemeClr val="hlink"/>
              </a:solidFill>
              <a:latin typeface="Verdana" charset="0"/>
            </a:endParaRPr>
          </a:p>
        </p:txBody>
      </p:sp>
      <p:sp>
        <p:nvSpPr>
          <p:cNvPr id="54278" name="Text Box 6"/>
          <p:cNvSpPr txBox="1">
            <a:spLocks noChangeArrowheads="1"/>
          </p:cNvSpPr>
          <p:nvPr/>
        </p:nvSpPr>
        <p:spPr bwMode="auto">
          <a:xfrm>
            <a:off x="3563938" y="3573463"/>
            <a:ext cx="2376487" cy="776287"/>
          </a:xfrm>
          <a:prstGeom prst="rect">
            <a:avLst/>
          </a:prstGeom>
          <a:solidFill>
            <a:srgbClr val="FFFFFF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/>
          <a:lstStyle/>
          <a:p>
            <a:r>
              <a:rPr lang="fr-FR" sz="1400" b="1">
                <a:solidFill>
                  <a:schemeClr val="folHlink"/>
                </a:solidFill>
                <a:latin typeface="Verdana" charset="0"/>
              </a:rPr>
              <a:t>Cystites récidivantes survenant après des rapports sexuels </a:t>
            </a:r>
          </a:p>
          <a:p>
            <a:endParaRPr lang="fr-FR" sz="1400" b="1">
              <a:solidFill>
                <a:schemeClr val="folHlink"/>
              </a:solidFill>
              <a:latin typeface="Verdana" charset="0"/>
            </a:endParaRPr>
          </a:p>
          <a:p>
            <a:r>
              <a:rPr lang="fr-FR" sz="1400">
                <a:solidFill>
                  <a:schemeClr val="folHlink"/>
                </a:solidFill>
                <a:latin typeface="Verdana" charset="0"/>
              </a:rPr>
              <a:t>Prophylaxie antibiotique post coïtale peut être proposée</a:t>
            </a:r>
          </a:p>
        </p:txBody>
      </p:sp>
      <p:sp>
        <p:nvSpPr>
          <p:cNvPr id="54279" name="Text Box 7"/>
          <p:cNvSpPr txBox="1">
            <a:spLocks noChangeArrowheads="1"/>
          </p:cNvSpPr>
          <p:nvPr/>
        </p:nvSpPr>
        <p:spPr bwMode="auto">
          <a:xfrm>
            <a:off x="6227763" y="3573463"/>
            <a:ext cx="2592387" cy="790575"/>
          </a:xfrm>
          <a:prstGeom prst="rect">
            <a:avLst/>
          </a:prstGeom>
          <a:solidFill>
            <a:srgbClr val="FFFFFF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/>
          <a:lstStyle/>
          <a:p>
            <a:r>
              <a:rPr lang="fr-FR" sz="1400" b="1">
                <a:solidFill>
                  <a:schemeClr val="folHlink"/>
                </a:solidFill>
                <a:latin typeface="Verdana" charset="0"/>
              </a:rPr>
              <a:t>Cystites récidivantes peu fréquentes ou peu invalidantes :</a:t>
            </a:r>
          </a:p>
          <a:p>
            <a:endParaRPr lang="fr-FR" sz="1400">
              <a:solidFill>
                <a:schemeClr val="folHlink"/>
              </a:solidFill>
              <a:latin typeface="Verdana" charset="0"/>
            </a:endParaRPr>
          </a:p>
          <a:p>
            <a:r>
              <a:rPr lang="fr-FR" sz="1400">
                <a:solidFill>
                  <a:schemeClr val="folHlink"/>
                </a:solidFill>
                <a:latin typeface="Verdana" charset="0"/>
              </a:rPr>
              <a:t>Pas de traitement prophylactique.</a:t>
            </a:r>
          </a:p>
          <a:p>
            <a:endParaRPr lang="fr-FR" sz="1400">
              <a:solidFill>
                <a:schemeClr val="folHlink"/>
              </a:solidFill>
              <a:latin typeface="Verdana" charset="0"/>
            </a:endParaRPr>
          </a:p>
          <a:p>
            <a:r>
              <a:rPr lang="fr-FR" sz="1400">
                <a:solidFill>
                  <a:schemeClr val="folHlink"/>
                </a:solidFill>
                <a:latin typeface="Verdana" charset="0"/>
              </a:rPr>
              <a:t>Traitement de l</a:t>
            </a:r>
            <a:r>
              <a:rPr lang="ja-JP" altLang="fr-FR" sz="1400">
                <a:solidFill>
                  <a:schemeClr val="folHlink"/>
                </a:solidFill>
                <a:latin typeface="Verdana" charset="0"/>
              </a:rPr>
              <a:t>’</a:t>
            </a:r>
            <a:r>
              <a:rPr lang="fr-FR" sz="1400">
                <a:solidFill>
                  <a:schemeClr val="folHlink"/>
                </a:solidFill>
                <a:latin typeface="Verdana" charset="0"/>
              </a:rPr>
              <a:t>épisode, </a:t>
            </a:r>
          </a:p>
          <a:p>
            <a:r>
              <a:rPr lang="fr-FR" sz="1400">
                <a:solidFill>
                  <a:schemeClr val="folHlink"/>
                </a:solidFill>
                <a:latin typeface="Verdana" charset="0"/>
              </a:rPr>
              <a:t>Traitement possible en auto-administration sur prescription médicale</a:t>
            </a:r>
          </a:p>
        </p:txBody>
      </p:sp>
      <p:sp>
        <p:nvSpPr>
          <p:cNvPr id="54280" name="Text Box 8"/>
          <p:cNvSpPr txBox="1">
            <a:spLocks noChangeArrowheads="1"/>
          </p:cNvSpPr>
          <p:nvPr/>
        </p:nvSpPr>
        <p:spPr bwMode="auto">
          <a:xfrm>
            <a:off x="3132138" y="1916113"/>
            <a:ext cx="2786062" cy="358775"/>
          </a:xfrm>
          <a:prstGeom prst="rect">
            <a:avLst/>
          </a:prstGeom>
          <a:solidFill>
            <a:srgbClr val="FFFFFF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fr-FR" b="1">
                <a:solidFill>
                  <a:schemeClr val="folHlink"/>
                </a:solidFill>
                <a:latin typeface="Verdana" charset="0"/>
              </a:rPr>
              <a:t>Cystite récidivante</a:t>
            </a:r>
            <a:endParaRPr lang="fr-FR">
              <a:solidFill>
                <a:schemeClr val="folHlink"/>
              </a:solidFill>
              <a:latin typeface="Verdana" charset="0"/>
            </a:endParaRPr>
          </a:p>
        </p:txBody>
      </p:sp>
      <p:cxnSp>
        <p:nvCxnSpPr>
          <p:cNvPr id="54282" name="AutoShape 10"/>
          <p:cNvCxnSpPr>
            <a:cxnSpLocks noChangeShapeType="1"/>
            <a:stCxn id="54280" idx="2"/>
            <a:endCxn id="54276" idx="0"/>
          </p:cNvCxnSpPr>
          <p:nvPr/>
        </p:nvCxnSpPr>
        <p:spPr bwMode="auto">
          <a:xfrm>
            <a:off x="4525963" y="2274888"/>
            <a:ext cx="11112" cy="290512"/>
          </a:xfrm>
          <a:prstGeom prst="straightConnector1">
            <a:avLst/>
          </a:prstGeom>
          <a:noFill/>
          <a:ln w="9525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4284" name="AutoShape 12"/>
          <p:cNvCxnSpPr>
            <a:cxnSpLocks noChangeShapeType="1"/>
            <a:stCxn id="54276" idx="2"/>
            <a:endCxn id="54277" idx="0"/>
          </p:cNvCxnSpPr>
          <p:nvPr/>
        </p:nvCxnSpPr>
        <p:spPr bwMode="auto">
          <a:xfrm rot="5400000">
            <a:off x="2917032" y="1953419"/>
            <a:ext cx="647700" cy="2592387"/>
          </a:xfrm>
          <a:prstGeom prst="bentConnector3">
            <a:avLst>
              <a:gd name="adj1" fmla="val 49755"/>
            </a:avLst>
          </a:prstGeom>
          <a:noFill/>
          <a:ln w="9525">
            <a:solidFill>
              <a:schemeClr val="tx2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4286" name="AutoShape 14"/>
          <p:cNvCxnSpPr>
            <a:cxnSpLocks noChangeShapeType="1"/>
            <a:stCxn id="54276" idx="2"/>
            <a:endCxn id="54279" idx="0"/>
          </p:cNvCxnSpPr>
          <p:nvPr/>
        </p:nvCxnSpPr>
        <p:spPr bwMode="auto">
          <a:xfrm rot="16200000" flipH="1">
            <a:off x="5707063" y="1755775"/>
            <a:ext cx="647700" cy="2987675"/>
          </a:xfrm>
          <a:prstGeom prst="bentConnector3">
            <a:avLst>
              <a:gd name="adj1" fmla="val 49755"/>
            </a:avLst>
          </a:prstGeom>
          <a:noFill/>
          <a:ln w="9525">
            <a:solidFill>
              <a:schemeClr val="tx2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4288" name="AutoShape 16"/>
          <p:cNvCxnSpPr>
            <a:cxnSpLocks noChangeShapeType="1"/>
            <a:stCxn id="54276" idx="2"/>
            <a:endCxn id="54278" idx="0"/>
          </p:cNvCxnSpPr>
          <p:nvPr/>
        </p:nvCxnSpPr>
        <p:spPr bwMode="auto">
          <a:xfrm rot="16200000" flipH="1">
            <a:off x="4321175" y="3141663"/>
            <a:ext cx="647700" cy="215900"/>
          </a:xfrm>
          <a:prstGeom prst="bentConnector3">
            <a:avLst>
              <a:gd name="adj1" fmla="val 49755"/>
            </a:avLst>
          </a:prstGeom>
          <a:noFill/>
          <a:ln w="9525">
            <a:solidFill>
              <a:schemeClr val="tx2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54289" name="Picture 17" descr="img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228600"/>
            <a:ext cx="1608138" cy="136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91" name="Rectangle 19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>
            <a:normAutofit fontScale="90000"/>
          </a:bodyPr>
          <a:lstStyle/>
          <a:p>
            <a:r>
              <a:rPr lang="fr-FR" b="1"/>
              <a:t>Cystites récidivantes</a:t>
            </a:r>
            <a:br>
              <a:rPr lang="fr-FR" b="1"/>
            </a:br>
            <a:r>
              <a:rPr lang="fr-FR" b="1"/>
              <a:t>Prophylaxie ATB</a:t>
            </a:r>
          </a:p>
        </p:txBody>
      </p:sp>
      <p:sp>
        <p:nvSpPr>
          <p:cNvPr id="54292" name="Text Box 20"/>
          <p:cNvSpPr txBox="1">
            <a:spLocks noChangeArrowheads="1"/>
          </p:cNvSpPr>
          <p:nvPr/>
        </p:nvSpPr>
        <p:spPr bwMode="auto">
          <a:xfrm>
            <a:off x="3810000" y="6172200"/>
            <a:ext cx="5029200" cy="46672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>
                <a:solidFill>
                  <a:schemeClr val="hlink"/>
                </a:solidFill>
              </a:rPr>
              <a:t>60% de récidive à l</a:t>
            </a:r>
            <a:r>
              <a:rPr lang="ja-JP" altLang="fr-FR" sz="2400">
                <a:solidFill>
                  <a:schemeClr val="hlink"/>
                </a:solidFill>
                <a:latin typeface="Arial"/>
              </a:rPr>
              <a:t>’</a:t>
            </a:r>
            <a:r>
              <a:rPr lang="fr-FR" sz="2400">
                <a:solidFill>
                  <a:schemeClr val="hlink"/>
                </a:solidFill>
              </a:rPr>
              <a:t>arrêt du TTT</a:t>
            </a:r>
          </a:p>
        </p:txBody>
      </p:sp>
    </p:spTree>
    <p:extLst>
      <p:ext uri="{BB962C8B-B14F-4D97-AF65-F5344CB8AC3E}">
        <p14:creationId xmlns:p14="http://schemas.microsoft.com/office/powerpoint/2010/main" val="2538329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1026"/>
          <p:cNvSpPr>
            <a:spLocks noGrp="1" noChangeArrowheads="1"/>
          </p:cNvSpPr>
          <p:nvPr>
            <p:ph type="body" sz="half" idx="1"/>
          </p:nvPr>
        </p:nvSpPr>
        <p:spPr>
          <a:xfrm>
            <a:off x="1541463" y="2017713"/>
            <a:ext cx="6126162" cy="4435475"/>
          </a:xfrm>
        </p:spPr>
        <p:txBody>
          <a:bodyPr/>
          <a:lstStyle/>
          <a:p>
            <a:r>
              <a:rPr lang="fr-FR" sz="2400" b="1"/>
              <a:t>Canneberge</a:t>
            </a:r>
            <a:r>
              <a:rPr lang="fr-FR" sz="2000"/>
              <a:t> (</a:t>
            </a:r>
            <a:r>
              <a:rPr lang="fr-FR" sz="1600" i="1"/>
              <a:t>Vaccinium macrocarpon</a:t>
            </a:r>
            <a:r>
              <a:rPr lang="fr-FR" sz="2000"/>
              <a:t>)</a:t>
            </a:r>
          </a:p>
          <a:p>
            <a:pPr lvl="1"/>
            <a:r>
              <a:rPr lang="fr-FR" sz="2000"/>
              <a:t>Inhibiteur adhésine</a:t>
            </a:r>
          </a:p>
          <a:p>
            <a:pPr lvl="1"/>
            <a:r>
              <a:rPr lang="fr-FR" sz="2000"/>
              <a:t>E.coli +++</a:t>
            </a:r>
          </a:p>
          <a:p>
            <a:r>
              <a:rPr lang="fr-FR" sz="2400" b="1"/>
              <a:t>Rapport sexuel</a:t>
            </a:r>
          </a:p>
          <a:p>
            <a:pPr lvl="1"/>
            <a:r>
              <a:rPr lang="fr-FR" sz="2000"/>
              <a:t>arrêt de l</a:t>
            </a:r>
            <a:r>
              <a:rPr lang="ja-JP" altLang="fr-FR" sz="2000">
                <a:latin typeface="Arial"/>
              </a:rPr>
              <a:t>’</a:t>
            </a:r>
            <a:r>
              <a:rPr lang="fr-FR" sz="2000"/>
              <a:t>utilisation des diaphragmes </a:t>
            </a:r>
          </a:p>
          <a:p>
            <a:pPr lvl="1"/>
            <a:r>
              <a:rPr lang="fr-FR" sz="2000"/>
              <a:t>arrêt de l</a:t>
            </a:r>
            <a:r>
              <a:rPr lang="ja-JP" altLang="fr-FR" sz="2000">
                <a:latin typeface="Arial"/>
              </a:rPr>
              <a:t>’</a:t>
            </a:r>
            <a:r>
              <a:rPr lang="fr-FR" sz="2000"/>
              <a:t>utilisation des spermicides</a:t>
            </a:r>
          </a:p>
          <a:p>
            <a:pPr lvl="1"/>
            <a:r>
              <a:rPr lang="fr-FR" sz="2000"/>
              <a:t>miction post coïtale </a:t>
            </a:r>
          </a:p>
          <a:p>
            <a:r>
              <a:rPr lang="fr-FR" sz="2400" b="1"/>
              <a:t>Autres mesures</a:t>
            </a:r>
            <a:r>
              <a:rPr lang="fr-FR" sz="2000"/>
              <a:t> </a:t>
            </a:r>
          </a:p>
          <a:p>
            <a:pPr lvl="1"/>
            <a:r>
              <a:rPr lang="fr-FR" sz="2000"/>
              <a:t>diurèse abondante</a:t>
            </a:r>
          </a:p>
          <a:p>
            <a:pPr lvl="1"/>
            <a:r>
              <a:rPr lang="fr-FR" sz="2000"/>
              <a:t>miction non retenues</a:t>
            </a:r>
          </a:p>
          <a:p>
            <a:pPr lvl="1"/>
            <a:r>
              <a:rPr lang="fr-FR" sz="2000"/>
              <a:t>régularisation du transit</a:t>
            </a:r>
          </a:p>
        </p:txBody>
      </p:sp>
      <p:pic>
        <p:nvPicPr>
          <p:cNvPr id="110596" name="Picture 1028" descr="images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8600" y="2060575"/>
            <a:ext cx="1027113" cy="990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10598" name="Picture 1030" descr="mannekenpis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8600" y="4572000"/>
            <a:ext cx="985838" cy="1479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10600" name="Picture 1032" descr="img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228600"/>
            <a:ext cx="1608138" cy="136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602" name="Rectangle 1034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fr-FR" b="1"/>
              <a:t>Cystites récidivantes</a:t>
            </a:r>
            <a:br>
              <a:rPr lang="fr-FR" b="1"/>
            </a:br>
            <a:r>
              <a:rPr lang="fr-FR" b="1"/>
              <a:t>Prophylaxie non ATB</a:t>
            </a:r>
          </a:p>
        </p:txBody>
      </p:sp>
    </p:spTree>
    <p:extLst>
      <p:ext uri="{BB962C8B-B14F-4D97-AF65-F5344CB8AC3E}">
        <p14:creationId xmlns:p14="http://schemas.microsoft.com/office/powerpoint/2010/main" val="926658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" y="0"/>
            <a:ext cx="7772400" cy="1143000"/>
          </a:xfrm>
        </p:spPr>
        <p:txBody>
          <a:bodyPr/>
          <a:lstStyle/>
          <a:p>
            <a:pPr algn="l" eaLnBrk="1" hangingPunct="1"/>
            <a:r>
              <a:rPr lang="fr-FR" sz="4800">
                <a:solidFill>
                  <a:srgbClr val="FFFFFF"/>
                </a:solidFill>
                <a:latin typeface="Arial Narrow" charset="0"/>
              </a:rPr>
              <a:t>Anatomie : rein</a:t>
            </a:r>
          </a:p>
        </p:txBody>
      </p:sp>
      <p:sp>
        <p:nvSpPr>
          <p:cNvPr id="24580" name="Line 3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-241300" y="1310217"/>
            <a:ext cx="8534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09600" indent="-609600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endParaRPr lang="fr-FR" sz="900" b="1" dirty="0">
              <a:latin typeface="Arial Narrow" charset="0"/>
            </a:endParaRPr>
          </a:p>
          <a:p>
            <a:pPr marL="990600" lvl="1" indent="-533400">
              <a:lnSpc>
                <a:spcPct val="110000"/>
              </a:lnSpc>
              <a:spcBef>
                <a:spcPct val="20000"/>
              </a:spcBef>
              <a:buFont typeface="Symbol" charset="0"/>
              <a:buChar char="®"/>
            </a:pPr>
            <a:r>
              <a:rPr lang="fr-FR" sz="3200" b="1" dirty="0"/>
              <a:t>Elaboration des urines</a:t>
            </a:r>
          </a:p>
          <a:p>
            <a:pPr marL="1371600" lvl="2" indent="-457200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fr-FR" dirty="0"/>
              <a:t>Filtration glomérulaire</a:t>
            </a:r>
          </a:p>
          <a:p>
            <a:pPr marL="1371600" lvl="2" indent="-457200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fr-FR" dirty="0" err="1"/>
              <a:t>Réabsorbtion</a:t>
            </a:r>
            <a:r>
              <a:rPr lang="fr-FR" dirty="0"/>
              <a:t> tubulaire</a:t>
            </a:r>
          </a:p>
          <a:p>
            <a:pPr marL="1371600" lvl="2" indent="-457200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fr-FR" dirty="0"/>
              <a:t>Sécrétion </a:t>
            </a:r>
            <a:r>
              <a:rPr lang="fr-FR" dirty="0" smtClean="0"/>
              <a:t>tubulaire</a:t>
            </a:r>
          </a:p>
          <a:p>
            <a:pPr lvl="2">
              <a:lnSpc>
                <a:spcPct val="110000"/>
              </a:lnSpc>
              <a:spcBef>
                <a:spcPct val="20000"/>
              </a:spcBef>
            </a:pPr>
            <a:endParaRPr lang="fr-FR" sz="2000" dirty="0"/>
          </a:p>
          <a:p>
            <a:pPr marL="990600" lvl="1" indent="-533400">
              <a:lnSpc>
                <a:spcPct val="110000"/>
              </a:lnSpc>
              <a:spcBef>
                <a:spcPct val="20000"/>
              </a:spcBef>
              <a:buFont typeface="Symbol" charset="0"/>
              <a:buChar char="®"/>
            </a:pPr>
            <a:r>
              <a:rPr lang="fr-FR" sz="3200" b="1" dirty="0"/>
              <a:t>Fonctions endocrines et autocrines</a:t>
            </a:r>
          </a:p>
          <a:p>
            <a:pPr marL="1371600" lvl="2" indent="-457200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fr-FR" dirty="0" err="1"/>
              <a:t>Érytropoïétine</a:t>
            </a:r>
            <a:endParaRPr lang="fr-FR" dirty="0"/>
          </a:p>
          <a:p>
            <a:pPr marL="1371600" lvl="2" indent="-457200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fr-FR" dirty="0"/>
              <a:t>Vitamine D</a:t>
            </a:r>
          </a:p>
          <a:p>
            <a:pPr marL="1371600" lvl="2" indent="-457200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fr-FR" dirty="0"/>
              <a:t>Système rénine angiotensine</a:t>
            </a:r>
          </a:p>
          <a:p>
            <a:pPr marL="990600" lvl="1" indent="-533400">
              <a:lnSpc>
                <a:spcPct val="110000"/>
              </a:lnSpc>
              <a:spcBef>
                <a:spcPct val="20000"/>
              </a:spcBef>
              <a:buClr>
                <a:schemeClr val="folHlink"/>
              </a:buClr>
              <a:buSzPct val="50000"/>
              <a:buFontTx/>
              <a:buChar char="–"/>
            </a:pPr>
            <a:endParaRPr lang="fr-FR" sz="2800" dirty="0">
              <a:solidFill>
                <a:srgbClr val="FFFF99"/>
              </a:solidFill>
              <a:latin typeface="Arial Narrow" charset="0"/>
            </a:endParaRPr>
          </a:p>
        </p:txBody>
      </p:sp>
      <p:sp>
        <p:nvSpPr>
          <p:cNvPr id="24582" name="Rectangle 15"/>
          <p:cNvSpPr>
            <a:spLocks noChangeArrowheads="1"/>
          </p:cNvSpPr>
          <p:nvPr/>
        </p:nvSpPr>
        <p:spPr bwMode="auto">
          <a:xfrm>
            <a:off x="430213" y="1143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867833" y="232833"/>
            <a:ext cx="7742767" cy="825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600" indent="-609600" algn="ctr">
              <a:lnSpc>
                <a:spcPct val="110000"/>
              </a:lnSpc>
              <a:spcBef>
                <a:spcPct val="20000"/>
              </a:spcBef>
            </a:pPr>
            <a:r>
              <a:rPr lang="fr-FR" sz="4400" dirty="0"/>
              <a:t>Physiologie </a:t>
            </a:r>
            <a:r>
              <a:rPr lang="fr-FR" sz="4400" dirty="0" smtClean="0"/>
              <a:t>rénale (2)</a:t>
            </a:r>
            <a:endParaRPr lang="fr-FR" sz="4400" dirty="0"/>
          </a:p>
        </p:txBody>
      </p:sp>
      <p:pic>
        <p:nvPicPr>
          <p:cNvPr id="8" name="Espace réservé du contenu 12"/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482" y="1310217"/>
            <a:ext cx="2725118" cy="2244536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4538133" y="60452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66148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16-09-18 à 17.48.4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76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670663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16-09-18 à 17.49.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820753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16-09-18 à 17.49.2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05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161611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16-09-18 à 17.49.3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85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880462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16-09-18 à 17.49.4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27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805928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/>
              <a:t>Cystite compliquée</a:t>
            </a:r>
            <a:br>
              <a:rPr lang="fr-FR" b="1"/>
            </a:br>
            <a:r>
              <a:rPr lang="fr-FR" b="1"/>
              <a:t>Cystite emphysémateuse</a:t>
            </a:r>
          </a:p>
        </p:txBody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2800" b="1"/>
              <a:t>Infection urinaire</a:t>
            </a:r>
          </a:p>
          <a:p>
            <a:pPr lvl="1"/>
            <a:r>
              <a:rPr lang="fr-FR" sz="2400"/>
              <a:t>E.coli +++</a:t>
            </a:r>
          </a:p>
          <a:p>
            <a:pPr lvl="1"/>
            <a:r>
              <a:rPr lang="fr-FR" sz="2400"/>
              <a:t>Klebsiella pneumoniae</a:t>
            </a:r>
          </a:p>
          <a:p>
            <a:pPr lvl="1"/>
            <a:r>
              <a:rPr lang="fr-FR" sz="2400"/>
              <a:t>Clostridium perfringens</a:t>
            </a:r>
          </a:p>
          <a:p>
            <a:r>
              <a:rPr lang="fr-FR" sz="2800" b="1"/>
              <a:t>Terrain favorisant</a:t>
            </a:r>
          </a:p>
          <a:p>
            <a:pPr lvl="1"/>
            <a:r>
              <a:rPr lang="fr-FR" sz="2400"/>
              <a:t>sexe féminin</a:t>
            </a:r>
          </a:p>
          <a:p>
            <a:pPr lvl="1"/>
            <a:r>
              <a:rPr lang="fr-FR" sz="2400"/>
              <a:t>DNID mal équilibré</a:t>
            </a:r>
          </a:p>
          <a:p>
            <a:pPr lvl="1"/>
            <a:r>
              <a:rPr lang="fr-FR" sz="2400"/>
              <a:t>Immunodepression</a:t>
            </a:r>
          </a:p>
          <a:p>
            <a:pPr lvl="1"/>
            <a:r>
              <a:rPr lang="fr-FR" sz="2400"/>
              <a:t>stase urinaire chronique</a:t>
            </a:r>
          </a:p>
        </p:txBody>
      </p:sp>
      <p:pic>
        <p:nvPicPr>
          <p:cNvPr id="23757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209800"/>
            <a:ext cx="2362200" cy="230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0558585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/>
              <a:t>Cystite compliquée</a:t>
            </a:r>
            <a:br>
              <a:rPr lang="fr-FR" b="1"/>
            </a:br>
            <a:r>
              <a:rPr lang="fr-FR" b="1"/>
              <a:t>Cystite emphysémateuse</a:t>
            </a:r>
          </a:p>
        </p:txBody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2800" b="1"/>
              <a:t>Diagnostic</a:t>
            </a:r>
            <a:endParaRPr lang="fr-FR" sz="2800"/>
          </a:p>
          <a:p>
            <a:pPr lvl="1"/>
            <a:r>
              <a:rPr lang="fr-FR" sz="2400"/>
              <a:t>Hématurie et/ou pneumaturie</a:t>
            </a:r>
          </a:p>
          <a:p>
            <a:pPr lvl="1"/>
            <a:r>
              <a:rPr lang="fr-FR" sz="2400"/>
              <a:t>Éliminer fistule urodigestive</a:t>
            </a:r>
          </a:p>
          <a:p>
            <a:pPr lvl="1"/>
            <a:r>
              <a:rPr lang="fr-FR" sz="2400"/>
              <a:t>uroTDM</a:t>
            </a:r>
          </a:p>
          <a:p>
            <a:r>
              <a:rPr lang="fr-FR" sz="2800" b="1"/>
              <a:t>TTT</a:t>
            </a:r>
          </a:p>
          <a:p>
            <a:pPr lvl="1"/>
            <a:r>
              <a:rPr lang="fr-FR" sz="2400"/>
              <a:t>Hospitalisation</a:t>
            </a:r>
          </a:p>
          <a:p>
            <a:pPr lvl="1"/>
            <a:r>
              <a:rPr lang="fr-FR" sz="2400"/>
              <a:t>Sondage urinaire</a:t>
            </a:r>
          </a:p>
          <a:p>
            <a:pPr lvl="1"/>
            <a:r>
              <a:rPr lang="fr-FR" sz="2400"/>
              <a:t>ATB IV</a:t>
            </a:r>
          </a:p>
          <a:p>
            <a:pPr lvl="1"/>
            <a:r>
              <a:rPr lang="fr-FR" sz="2400"/>
              <a:t>Équilibration du diabète</a:t>
            </a:r>
          </a:p>
        </p:txBody>
      </p:sp>
      <p:pic>
        <p:nvPicPr>
          <p:cNvPr id="2437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209800"/>
            <a:ext cx="2362200" cy="230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4597828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2894013"/>
            <a:ext cx="7772400" cy="1362075"/>
          </a:xfrm>
        </p:spPr>
        <p:txBody>
          <a:bodyPr/>
          <a:lstStyle/>
          <a:p>
            <a:pPr algn="ctr"/>
            <a:r>
              <a:rPr lang="fr-FR" dirty="0" smtClean="0"/>
              <a:t>PYELONEPHRITE AIGUE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4927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Times New Roman" charset="0"/>
              </a:rPr>
              <a:t>PNA simple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981200"/>
            <a:ext cx="7772400" cy="4114800"/>
          </a:xfrm>
        </p:spPr>
        <p:txBody>
          <a:bodyPr/>
          <a:lstStyle/>
          <a:p>
            <a:r>
              <a:rPr lang="en-GB" sz="4000">
                <a:latin typeface="Times New Roman" charset="0"/>
              </a:rPr>
              <a:t>Femme de 15 à 65 ans</a:t>
            </a:r>
          </a:p>
          <a:p>
            <a:r>
              <a:rPr lang="en-GB" sz="4000">
                <a:latin typeface="Times New Roman" charset="0"/>
              </a:rPr>
              <a:t>En dehors de la grossesse</a:t>
            </a:r>
          </a:p>
          <a:p>
            <a:r>
              <a:rPr lang="en-GB" sz="4000">
                <a:latin typeface="Times New Roman" charset="0"/>
              </a:rPr>
              <a:t>1er épisode ou Récidive</a:t>
            </a:r>
          </a:p>
          <a:p>
            <a:r>
              <a:rPr lang="en-GB" sz="4000">
                <a:latin typeface="Times New Roman" charset="0"/>
              </a:rPr>
              <a:t>Symptomatologie évidente</a:t>
            </a:r>
            <a:endParaRPr lang="fr-FR" sz="4000">
              <a:latin typeface="Times New Roman" charset="0"/>
            </a:endParaRPr>
          </a:p>
        </p:txBody>
      </p:sp>
      <p:pic>
        <p:nvPicPr>
          <p:cNvPr id="23556" name="Picture 10" descr="Pyelonéphrite-TD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676400"/>
            <a:ext cx="4267200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2481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Times New Roman" charset="0"/>
              </a:rPr>
              <a:t>PNA simple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>
                <a:latin typeface="Times New Roman" charset="0"/>
              </a:rPr>
              <a:t>Examens requis</a:t>
            </a:r>
          </a:p>
          <a:p>
            <a:pPr lvl="1"/>
            <a:r>
              <a:rPr lang="en-GB">
                <a:latin typeface="Times New Roman" charset="0"/>
                <a:ea typeface="ＭＳ Ｐゴシック" charset="0"/>
              </a:rPr>
              <a:t>Examen clinique, BU, ECBU, Echographie des reins et de la vessie</a:t>
            </a:r>
          </a:p>
          <a:p>
            <a:r>
              <a:rPr lang="en-GB">
                <a:latin typeface="Times New Roman" charset="0"/>
              </a:rPr>
              <a:t>Examens optionnels</a:t>
            </a:r>
          </a:p>
          <a:p>
            <a:pPr lvl="1"/>
            <a:r>
              <a:rPr lang="en-GB">
                <a:latin typeface="Times New Roman" charset="0"/>
                <a:ea typeface="ＭＳ Ｐゴシック" charset="0"/>
              </a:rPr>
              <a:t>Hémoculture, CRP et Uroscanner</a:t>
            </a:r>
          </a:p>
          <a:p>
            <a:r>
              <a:rPr lang="en-GB">
                <a:latin typeface="Times New Roman" charset="0"/>
              </a:rPr>
              <a:t>PRISE EN CHARGE Ambulatoire</a:t>
            </a:r>
            <a:endParaRPr lang="fr-FR">
              <a:latin typeface="Times New Roman" charset="0"/>
            </a:endParaRPr>
          </a:p>
        </p:txBody>
      </p:sp>
      <p:grpSp>
        <p:nvGrpSpPr>
          <p:cNvPr id="24580" name="Group 23"/>
          <p:cNvGrpSpPr>
            <a:grpSpLocks/>
          </p:cNvGrpSpPr>
          <p:nvPr/>
        </p:nvGrpSpPr>
        <p:grpSpPr bwMode="auto">
          <a:xfrm>
            <a:off x="7620000" y="3657600"/>
            <a:ext cx="1371600" cy="2895600"/>
            <a:chOff x="4224" y="1584"/>
            <a:chExt cx="864" cy="1824"/>
          </a:xfrm>
        </p:grpSpPr>
        <p:grpSp>
          <p:nvGrpSpPr>
            <p:cNvPr id="24581" name="Group 21"/>
            <p:cNvGrpSpPr>
              <a:grpSpLocks/>
            </p:cNvGrpSpPr>
            <p:nvPr/>
          </p:nvGrpSpPr>
          <p:grpSpPr bwMode="auto">
            <a:xfrm>
              <a:off x="4224" y="2448"/>
              <a:ext cx="864" cy="960"/>
              <a:chOff x="4272" y="3024"/>
              <a:chExt cx="864" cy="960"/>
            </a:xfrm>
          </p:grpSpPr>
          <p:sp>
            <p:nvSpPr>
              <p:cNvPr id="24588" name="AutoShape 17"/>
              <p:cNvSpPr>
                <a:spLocks noChangeArrowheads="1"/>
              </p:cNvSpPr>
              <p:nvPr/>
            </p:nvSpPr>
            <p:spPr bwMode="auto">
              <a:xfrm>
                <a:off x="4272" y="3024"/>
                <a:ext cx="864" cy="960"/>
              </a:xfrm>
              <a:custGeom>
                <a:avLst/>
                <a:gdLst>
                  <a:gd name="T0" fmla="*/ 1 w 21600"/>
                  <a:gd name="T1" fmla="*/ 1 h 21600"/>
                  <a:gd name="T2" fmla="*/ 1 w 21600"/>
                  <a:gd name="T3" fmla="*/ 2 h 21600"/>
                  <a:gd name="T4" fmla="*/ 0 w 21600"/>
                  <a:gd name="T5" fmla="*/ 1 h 21600"/>
                  <a:gd name="T6" fmla="*/ 1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5100 w 21600"/>
                  <a:gd name="T13" fmla="*/ 5108 h 21600"/>
                  <a:gd name="T14" fmla="*/ 16500 w 21600"/>
                  <a:gd name="T15" fmla="*/ 16493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6600" y="21600"/>
                    </a:lnTo>
                    <a:lnTo>
                      <a:pt x="150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508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4589" name="Line 18"/>
              <p:cNvSpPr>
                <a:spLocks noChangeShapeType="1"/>
              </p:cNvSpPr>
              <p:nvPr/>
            </p:nvSpPr>
            <p:spPr bwMode="auto">
              <a:xfrm>
                <a:off x="4320" y="3984"/>
                <a:ext cx="768" cy="0"/>
              </a:xfrm>
              <a:prstGeom prst="line">
                <a:avLst/>
              </a:prstGeom>
              <a:noFill/>
              <a:ln w="539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4590" name="AutoShape 19"/>
              <p:cNvSpPr>
                <a:spLocks noChangeArrowheads="1"/>
              </p:cNvSpPr>
              <p:nvPr/>
            </p:nvSpPr>
            <p:spPr bwMode="auto">
              <a:xfrm>
                <a:off x="4368" y="3408"/>
                <a:ext cx="672" cy="576"/>
              </a:xfrm>
              <a:custGeom>
                <a:avLst/>
                <a:gdLst>
                  <a:gd name="T0" fmla="*/ 1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886 w 21600"/>
                  <a:gd name="T13" fmla="*/ 4875 h 21600"/>
                  <a:gd name="T14" fmla="*/ 16714 w 21600"/>
                  <a:gd name="T15" fmla="*/ 16725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6171" y="21600"/>
                    </a:lnTo>
                    <a:lnTo>
                      <a:pt x="15429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24582" name="Group 20"/>
            <p:cNvGrpSpPr>
              <a:grpSpLocks/>
            </p:cNvGrpSpPr>
            <p:nvPr/>
          </p:nvGrpSpPr>
          <p:grpSpPr bwMode="auto">
            <a:xfrm>
              <a:off x="4608" y="1584"/>
              <a:ext cx="96" cy="1776"/>
              <a:chOff x="4608" y="1584"/>
              <a:chExt cx="96" cy="1776"/>
            </a:xfrm>
          </p:grpSpPr>
          <p:sp>
            <p:nvSpPr>
              <p:cNvPr id="24584" name="Rectangle 8"/>
              <p:cNvSpPr>
                <a:spLocks noChangeArrowheads="1"/>
              </p:cNvSpPr>
              <p:nvPr/>
            </p:nvSpPr>
            <p:spPr bwMode="auto">
              <a:xfrm>
                <a:off x="4608" y="1584"/>
                <a:ext cx="96" cy="177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4585" name="Rectangle 9"/>
              <p:cNvSpPr>
                <a:spLocks noChangeArrowheads="1"/>
              </p:cNvSpPr>
              <p:nvPr/>
            </p:nvSpPr>
            <p:spPr bwMode="auto">
              <a:xfrm>
                <a:off x="4608" y="3120"/>
                <a:ext cx="96" cy="144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4586" name="Rectangle 15"/>
              <p:cNvSpPr>
                <a:spLocks noChangeArrowheads="1"/>
              </p:cNvSpPr>
              <p:nvPr/>
            </p:nvSpPr>
            <p:spPr bwMode="auto">
              <a:xfrm>
                <a:off x="4608" y="2736"/>
                <a:ext cx="96" cy="14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4587" name="Rectangle 16"/>
              <p:cNvSpPr>
                <a:spLocks noChangeArrowheads="1"/>
              </p:cNvSpPr>
              <p:nvPr/>
            </p:nvSpPr>
            <p:spPr bwMode="auto">
              <a:xfrm>
                <a:off x="4608" y="2928"/>
                <a:ext cx="96" cy="144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24583" name="Line 22"/>
            <p:cNvSpPr>
              <a:spLocks noChangeShapeType="1"/>
            </p:cNvSpPr>
            <p:nvPr/>
          </p:nvSpPr>
          <p:spPr bwMode="auto">
            <a:xfrm>
              <a:off x="4416" y="2832"/>
              <a:ext cx="4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259702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Voie excrétrice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Partie intra-sinusale: papille/petit calice/ grand calice (tige </a:t>
            </a:r>
            <a:r>
              <a:rPr lang="fr-FR" dirty="0" err="1" smtClean="0"/>
              <a:t>calicielle</a:t>
            </a:r>
            <a:r>
              <a:rPr lang="fr-FR" dirty="0" smtClean="0"/>
              <a:t>) sup, </a:t>
            </a:r>
            <a:r>
              <a:rPr lang="fr-FR" dirty="0" err="1" smtClean="0"/>
              <a:t>moy</a:t>
            </a:r>
            <a:r>
              <a:rPr lang="fr-FR" dirty="0" smtClean="0"/>
              <a:t> et </a:t>
            </a:r>
            <a:r>
              <a:rPr lang="fr-FR" dirty="0" err="1" smtClean="0"/>
              <a:t>inf</a:t>
            </a:r>
            <a:r>
              <a:rPr lang="fr-FR" dirty="0" smtClean="0"/>
              <a:t>/bassinet.</a:t>
            </a:r>
          </a:p>
          <a:p>
            <a:pPr marL="0" indent="0" algn="ctr">
              <a:buNone/>
            </a:pPr>
            <a:endParaRPr lang="fr-FR" dirty="0"/>
          </a:p>
          <a:p>
            <a:r>
              <a:rPr lang="fr-FR" dirty="0" err="1" smtClean="0"/>
              <a:t>Pyélon</a:t>
            </a:r>
            <a:endParaRPr lang="fr-FR" dirty="0" smtClean="0"/>
          </a:p>
          <a:p>
            <a:pPr marL="0" indent="0">
              <a:buNone/>
            </a:pPr>
            <a:endParaRPr lang="fr-FR" dirty="0" smtClean="0"/>
          </a:p>
          <a:p>
            <a:r>
              <a:rPr lang="fr-FR" dirty="0" smtClean="0"/>
              <a:t>Uretère</a:t>
            </a:r>
          </a:p>
          <a:p>
            <a:pPr marL="0" indent="0" algn="ctr">
              <a:buNone/>
            </a:pPr>
            <a:endParaRPr lang="fr-FR" i="1" dirty="0" smtClean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4" name="Image 3" descr="Capture d’écran 2016-09-16 à 08.33.3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750" y="2921000"/>
            <a:ext cx="3274581" cy="3714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594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Times New Roman" charset="0"/>
              </a:rPr>
              <a:t>PNA simple TTT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905000"/>
            <a:ext cx="8305800" cy="4114800"/>
          </a:xfrm>
        </p:spPr>
        <p:txBody>
          <a:bodyPr/>
          <a:lstStyle/>
          <a:p>
            <a:r>
              <a:rPr lang="en-GB" sz="3600">
                <a:latin typeface="Times New Roman" charset="0"/>
              </a:rPr>
              <a:t>Antibiothérapie probabiliste orale ou IM</a:t>
            </a:r>
          </a:p>
          <a:p>
            <a:pPr lvl="1"/>
            <a:r>
              <a:rPr lang="en-GB" sz="3200">
                <a:latin typeface="Times New Roman" charset="0"/>
                <a:ea typeface="ＭＳ Ｐゴシック" charset="0"/>
              </a:rPr>
              <a:t>Fluoroquinolones orales (Oflocet, Ciflox… Péflacine)</a:t>
            </a:r>
          </a:p>
          <a:p>
            <a:pPr lvl="1"/>
            <a:r>
              <a:rPr lang="en-GB" sz="3200">
                <a:latin typeface="Times New Roman" charset="0"/>
                <a:ea typeface="ＭＳ Ｐゴシック" charset="0"/>
              </a:rPr>
              <a:t>Céphalo G3 (Rocéphine)</a:t>
            </a:r>
          </a:p>
          <a:p>
            <a:pPr lvl="1"/>
            <a:r>
              <a:rPr lang="en-GB" sz="3200" i="1">
                <a:latin typeface="Times New Roman" charset="0"/>
                <a:ea typeface="ＭＳ Ｐゴシック" charset="0"/>
              </a:rPr>
              <a:t>± aminosides</a:t>
            </a:r>
            <a:endParaRPr lang="fr-FR" sz="3200"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926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Times New Roman" charset="0"/>
              </a:rPr>
              <a:t>PNA simple TTT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3600">
                <a:latin typeface="Times New Roman" charset="0"/>
              </a:rPr>
              <a:t>Antibiothérapie</a:t>
            </a:r>
          </a:p>
          <a:p>
            <a:pPr lvl="1"/>
            <a:r>
              <a:rPr lang="fr-FR" sz="2400">
                <a:latin typeface="Times New Roman" charset="0"/>
                <a:ea typeface="ＭＳ Ｐゴシック" charset="0"/>
              </a:rPr>
              <a:t>10-15j.</a:t>
            </a:r>
          </a:p>
          <a:p>
            <a:pPr lvl="1"/>
            <a:r>
              <a:rPr lang="fr-FR" sz="2400">
                <a:latin typeface="Times New Roman" charset="0"/>
                <a:ea typeface="ＭＳ Ｐゴシック" charset="0"/>
              </a:rPr>
              <a:t>Ré-évaluation et adaptation du traitement à l</a:t>
            </a:r>
            <a:r>
              <a:rPr lang="ja-JP" altLang="fr-FR" sz="2400">
                <a:latin typeface="Times New Roman" charset="0"/>
                <a:ea typeface="ＭＳ Ｐゴシック" charset="0"/>
              </a:rPr>
              <a:t>’</a:t>
            </a:r>
            <a:r>
              <a:rPr lang="fr-FR" altLang="ja-JP" sz="2400">
                <a:latin typeface="Times New Roman" charset="0"/>
                <a:ea typeface="ＭＳ Ｐゴシック" charset="0"/>
              </a:rPr>
              <a:t>antibiogramme en choisissant le traitement oral le moins cher et le mieux toléré</a:t>
            </a:r>
            <a:endParaRPr lang="fr-FR" sz="2400"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5455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1981200"/>
            <a:ext cx="7773988" cy="4116388"/>
          </a:xfrm>
        </p:spPr>
        <p:txBody>
          <a:bodyPr lIns="90000" tIns="46800" rIns="90000" bIns="46800" anchor="t"/>
          <a:lstStyle/>
          <a:p>
            <a:pPr marL="341313" indent="-341313" algn="l" defTabSz="449263">
              <a:spcBef>
                <a:spcPct val="20000"/>
              </a:spcBef>
              <a:buFont typeface="Book Antiqua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3200" b="1">
                <a:solidFill>
                  <a:schemeClr val="tx1"/>
                </a:solidFill>
                <a:latin typeface="Times New Roman" charset="0"/>
              </a:rPr>
              <a:t>L’échographie abdomino-pelvienne : (</a:t>
            </a:r>
            <a:r>
              <a:rPr lang="en-GB" sz="3200" b="1" i="1">
                <a:solidFill>
                  <a:schemeClr val="tx1"/>
                </a:solidFill>
                <a:latin typeface="Times New Roman" charset="0"/>
              </a:rPr>
              <a:t>dilatation ou non ?) </a:t>
            </a:r>
            <a:r>
              <a:rPr lang="en-GB" sz="3200" b="1" i="1">
                <a:solidFill>
                  <a:srgbClr val="FF0000"/>
                </a:solidFill>
                <a:latin typeface="Times New Roman" charset="0"/>
              </a:rPr>
              <a:t>URGENCE</a:t>
            </a:r>
            <a:endParaRPr lang="en-GB" sz="3200">
              <a:solidFill>
                <a:schemeClr val="tx1"/>
              </a:solidFill>
              <a:latin typeface="Times New Roman" charset="0"/>
            </a:endParaRPr>
          </a:p>
          <a:p>
            <a:pPr marL="341313" indent="-341313" defTabSz="449263">
              <a:spcBef>
                <a:spcPct val="20000"/>
              </a:spcBef>
              <a:buFont typeface="Book Antiqua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3200" b="1">
                <a:solidFill>
                  <a:schemeClr val="tx1"/>
                </a:solidFill>
                <a:latin typeface="Times New Roman" charset="0"/>
              </a:rPr>
              <a:t>ou</a:t>
            </a:r>
          </a:p>
          <a:p>
            <a:pPr marL="341313" indent="-341313" algn="l" defTabSz="449263">
              <a:spcBef>
                <a:spcPct val="20000"/>
              </a:spcBef>
              <a:buFont typeface="Book Antiqua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3200" b="1">
                <a:solidFill>
                  <a:schemeClr val="tx1"/>
                </a:solidFill>
                <a:latin typeface="Times New Roman" charset="0"/>
              </a:rPr>
              <a:t>TDM </a:t>
            </a:r>
            <a:r>
              <a:rPr lang="en-GB" sz="3200">
                <a:solidFill>
                  <a:schemeClr val="tx1"/>
                </a:solidFill>
                <a:latin typeface="Times New Roman" charset="0"/>
              </a:rPr>
              <a:t>si persistance de la fièvre au-delà de 3 ou 4 jours ou de doute sur le diagnostic ou la gravité de l’infection : </a:t>
            </a:r>
            <a:r>
              <a:rPr lang="en-GB" sz="3200" i="1">
                <a:solidFill>
                  <a:schemeClr val="tx1"/>
                </a:solidFill>
                <a:latin typeface="Times New Roman" charset="0"/>
              </a:rPr>
              <a:t>obstruction, nature obstacle, image de pyélonéphrite, abcès…</a:t>
            </a:r>
            <a:endParaRPr lang="en-GB" sz="2400" b="1" i="1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27650" name="Rectangle 3"/>
          <p:cNvSpPr>
            <a:spLocks noGrp="1" noChangeArrowheads="1"/>
          </p:cNvSpPr>
          <p:nvPr>
            <p:ph type="title" idx="1"/>
          </p:nvPr>
        </p:nvSpPr>
        <p:spPr>
          <a:xfrm>
            <a:off x="684213" y="228600"/>
            <a:ext cx="7770812" cy="1143000"/>
          </a:xfrm>
        </p:spPr>
        <p:txBody>
          <a:bodyPr lIns="90000" tIns="46800" rIns="90000" bIns="46800" anchor="ctr"/>
          <a:lstStyle/>
          <a:p>
            <a:pPr marL="0" indent="0" algn="ctr" defTabSz="449263">
              <a:spcBef>
                <a:spcPct val="0"/>
              </a:spcBef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4400">
                <a:solidFill>
                  <a:schemeClr val="tx2"/>
                </a:solidFill>
                <a:ea typeface="ＭＳ Ｐゴシック" pitchFamily="-65" charset="-128"/>
                <a:cs typeface="ＭＳ Ｐゴシック" pitchFamily="-65" charset="-128"/>
              </a:rPr>
              <a:t>PNA Imagerie</a:t>
            </a:r>
          </a:p>
        </p:txBody>
      </p:sp>
    </p:spTree>
    <p:extLst>
      <p:ext uri="{BB962C8B-B14F-4D97-AF65-F5344CB8AC3E}">
        <p14:creationId xmlns:p14="http://schemas.microsoft.com/office/powerpoint/2010/main" val="242212231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Times New Roman" charset="0"/>
              </a:rPr>
              <a:t>PNA compliquée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en-GB" sz="2800">
                <a:latin typeface="Times New Roman" charset="0"/>
              </a:rPr>
              <a:t>PNA Récidivante (&gt; 3/an)</a:t>
            </a:r>
          </a:p>
          <a:p>
            <a:r>
              <a:rPr lang="en-GB" sz="2800">
                <a:latin typeface="Times New Roman" charset="0"/>
              </a:rPr>
              <a:t>Uropathie malformative (Reflux, Méga uretère, Vessie Neurologique)</a:t>
            </a:r>
          </a:p>
          <a:p>
            <a:r>
              <a:rPr lang="en-GB" sz="2800">
                <a:latin typeface="Times New Roman" charset="0"/>
              </a:rPr>
              <a:t>Lithiase urinaire </a:t>
            </a:r>
            <a:r>
              <a:rPr lang="en-GB" sz="2800">
                <a:solidFill>
                  <a:srgbClr val="FF0000"/>
                </a:solidFill>
                <a:latin typeface="Times New Roman" charset="0"/>
              </a:rPr>
              <a:t>drainage</a:t>
            </a:r>
            <a:endParaRPr lang="en-GB" sz="2800">
              <a:latin typeface="Times New Roman" charset="0"/>
            </a:endParaRPr>
          </a:p>
          <a:p>
            <a:r>
              <a:rPr lang="en-GB" sz="2800">
                <a:latin typeface="Times New Roman" charset="0"/>
              </a:rPr>
              <a:t>Obstacle sur la voie excrétrice + distension </a:t>
            </a:r>
            <a:r>
              <a:rPr lang="en-GB" sz="2800">
                <a:solidFill>
                  <a:srgbClr val="FF0000"/>
                </a:solidFill>
                <a:latin typeface="Times New Roman" charset="0"/>
              </a:rPr>
              <a:t>drainage</a:t>
            </a:r>
          </a:p>
          <a:p>
            <a:r>
              <a:rPr lang="en-GB" sz="2800">
                <a:latin typeface="Times New Roman" charset="0"/>
              </a:rPr>
              <a:t>Cathéter vésical ou urétéral</a:t>
            </a:r>
          </a:p>
          <a:p>
            <a:r>
              <a:rPr lang="en-GB" sz="2800">
                <a:latin typeface="Times New Roman" charset="0"/>
              </a:rPr>
              <a:t>Terrain I	Diabète, Immunodéprimé, Insuffisance rénale</a:t>
            </a:r>
          </a:p>
          <a:p>
            <a:r>
              <a:rPr lang="en-GB" sz="2800">
                <a:latin typeface="Times New Roman" charset="0"/>
              </a:rPr>
              <a:t>Terrain II	Homme, enfant, femme âgée</a:t>
            </a:r>
            <a:endParaRPr lang="fr-FR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990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7772400" cy="4114800"/>
          </a:xfrm>
        </p:spPr>
        <p:txBody>
          <a:bodyPr>
            <a:normAutofit fontScale="92500" lnSpcReduction="20000"/>
          </a:bodyPr>
          <a:lstStyle/>
          <a:p>
            <a:r>
              <a:rPr lang="fr-FR">
                <a:latin typeface="Times New Roman" charset="0"/>
              </a:rPr>
              <a:t>Urgence majeure </a:t>
            </a:r>
            <a:r>
              <a:rPr lang="fr-FR" sz="2400">
                <a:latin typeface="Times New Roman" charset="0"/>
              </a:rPr>
              <a:t>(choc septique 43% de mortalité)</a:t>
            </a:r>
            <a:endParaRPr lang="fr-FR">
              <a:latin typeface="Times New Roman" charset="0"/>
            </a:endParaRPr>
          </a:p>
          <a:p>
            <a:r>
              <a:rPr lang="fr-FR">
                <a:latin typeface="Times New Roman" charset="0"/>
              </a:rPr>
              <a:t>Hospitalisation</a:t>
            </a:r>
          </a:p>
          <a:p>
            <a:r>
              <a:rPr lang="fr-FR">
                <a:latin typeface="Times New Roman" charset="0"/>
              </a:rPr>
              <a:t>Double antibiothérapie</a:t>
            </a:r>
          </a:p>
          <a:p>
            <a:pPr lvl="1"/>
            <a:r>
              <a:rPr lang="fr-FR">
                <a:latin typeface="Times New Roman" charset="0"/>
                <a:ea typeface="ＭＳ Ｐゴシック" charset="0"/>
              </a:rPr>
              <a:t>C3G + aminosides</a:t>
            </a:r>
          </a:p>
          <a:p>
            <a:pPr lvl="1"/>
            <a:r>
              <a:rPr lang="fr-FR">
                <a:latin typeface="Times New Roman" charset="0"/>
                <a:ea typeface="ＭＳ Ｐゴシック" charset="0"/>
              </a:rPr>
              <a:t>FK + aminosides</a:t>
            </a:r>
          </a:p>
          <a:p>
            <a:r>
              <a:rPr lang="fr-FR">
                <a:latin typeface="Times New Roman" charset="0"/>
              </a:rPr>
              <a:t>Drainage de la voie excrétrice</a:t>
            </a:r>
          </a:p>
          <a:p>
            <a:pPr lvl="1"/>
            <a:r>
              <a:rPr lang="fr-FR">
                <a:latin typeface="Times New Roman" charset="0"/>
                <a:ea typeface="ＭＳ Ｐゴシック" charset="0"/>
              </a:rPr>
              <a:t>sonde JJ</a:t>
            </a:r>
          </a:p>
          <a:p>
            <a:pPr lvl="1"/>
            <a:r>
              <a:rPr lang="fr-FR">
                <a:latin typeface="Times New Roman" charset="0"/>
                <a:ea typeface="ＭＳ Ｐゴシック" charset="0"/>
              </a:rPr>
              <a:t>sonde urétérale</a:t>
            </a:r>
          </a:p>
          <a:p>
            <a:pPr lvl="1"/>
            <a:r>
              <a:rPr lang="fr-FR">
                <a:latin typeface="Times New Roman" charset="0"/>
                <a:ea typeface="ＭＳ Ｐゴシック" charset="0"/>
              </a:rPr>
              <a:t>néphrostomie percutanée</a:t>
            </a:r>
          </a:p>
        </p:txBody>
      </p:sp>
      <p:sp>
        <p:nvSpPr>
          <p:cNvPr id="30723" name="Rectangle 5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fr-FR">
                <a:latin typeface="Times New Roman" charset="0"/>
              </a:rPr>
              <a:t>CN fébrile ou PNA sur obstacle</a:t>
            </a:r>
          </a:p>
        </p:txBody>
      </p:sp>
    </p:spTree>
    <p:extLst>
      <p:ext uri="{BB962C8B-B14F-4D97-AF65-F5344CB8AC3E}">
        <p14:creationId xmlns:p14="http://schemas.microsoft.com/office/powerpoint/2010/main" val="384510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722313" y="2956536"/>
            <a:ext cx="7772400" cy="1362075"/>
          </a:xfrm>
        </p:spPr>
        <p:txBody>
          <a:bodyPr/>
          <a:lstStyle/>
          <a:p>
            <a:pPr algn="ctr"/>
            <a:r>
              <a:rPr lang="fr-FR" dirty="0" smtClean="0"/>
              <a:t>PROSTATITE AIGUE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4125623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Times New Roman" charset="0"/>
              </a:rPr>
              <a:t>Prostatite aiguë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fr-FR">
                <a:latin typeface="Times New Roman" charset="0"/>
              </a:rPr>
              <a:t>Début brutal et bruyant</a:t>
            </a:r>
          </a:p>
          <a:p>
            <a:pPr>
              <a:lnSpc>
                <a:spcPct val="90000"/>
              </a:lnSpc>
            </a:pPr>
            <a:r>
              <a:rPr lang="fr-FR">
                <a:latin typeface="Times New Roman" charset="0"/>
              </a:rPr>
              <a:t>Contexte urologique</a:t>
            </a:r>
          </a:p>
          <a:p>
            <a:pPr>
              <a:lnSpc>
                <a:spcPct val="90000"/>
              </a:lnSpc>
            </a:pPr>
            <a:r>
              <a:rPr lang="fr-FR">
                <a:latin typeface="Times New Roman" charset="0"/>
              </a:rPr>
              <a:t>Fièvre, frissons</a:t>
            </a:r>
          </a:p>
          <a:p>
            <a:pPr>
              <a:lnSpc>
                <a:spcPct val="90000"/>
              </a:lnSpc>
            </a:pPr>
            <a:r>
              <a:rPr lang="fr-FR">
                <a:latin typeface="Times New Roman" charset="0"/>
              </a:rPr>
              <a:t>Signes du « réservoir »</a:t>
            </a:r>
          </a:p>
          <a:p>
            <a:pPr lvl="1">
              <a:lnSpc>
                <a:spcPct val="90000"/>
              </a:lnSpc>
            </a:pPr>
            <a:r>
              <a:rPr lang="fr-FR">
                <a:latin typeface="Times New Roman" charset="0"/>
                <a:ea typeface="ＭＳ Ｐゴシック" charset="0"/>
              </a:rPr>
              <a:t>douleurs mictionnelles</a:t>
            </a:r>
          </a:p>
          <a:p>
            <a:pPr lvl="1">
              <a:lnSpc>
                <a:spcPct val="90000"/>
              </a:lnSpc>
            </a:pPr>
            <a:r>
              <a:rPr lang="fr-FR">
                <a:latin typeface="Times New Roman" charset="0"/>
                <a:ea typeface="ＭＳ Ｐゴシック" charset="0"/>
              </a:rPr>
              <a:t>pollakiurie  impériosités</a:t>
            </a:r>
          </a:p>
          <a:p>
            <a:pPr>
              <a:lnSpc>
                <a:spcPct val="90000"/>
              </a:lnSpc>
            </a:pPr>
            <a:r>
              <a:rPr lang="fr-FR">
                <a:latin typeface="Times New Roman" charset="0"/>
              </a:rPr>
              <a:t>TR (sans faire un massage !!!=</a:t>
            </a:r>
          </a:p>
          <a:p>
            <a:pPr>
              <a:lnSpc>
                <a:spcPct val="90000"/>
              </a:lnSpc>
            </a:pPr>
            <a:r>
              <a:rPr lang="fr-FR" b="1">
                <a:latin typeface="Times New Roman" charset="0"/>
              </a:rPr>
              <a:t>C</a:t>
            </a:r>
            <a:r>
              <a:rPr lang="ja-JP" altLang="fr-FR" b="1">
                <a:latin typeface="Times New Roman" charset="0"/>
              </a:rPr>
              <a:t>’</a:t>
            </a:r>
            <a:r>
              <a:rPr lang="fr-FR" altLang="ja-JP" b="1">
                <a:latin typeface="Times New Roman" charset="0"/>
              </a:rPr>
              <a:t>est un diagnostic clinique et même d</a:t>
            </a:r>
            <a:r>
              <a:rPr lang="ja-JP" altLang="fr-FR" b="1">
                <a:latin typeface="Times New Roman" charset="0"/>
              </a:rPr>
              <a:t>’</a:t>
            </a:r>
            <a:r>
              <a:rPr lang="fr-FR" altLang="ja-JP" b="1">
                <a:latin typeface="Times New Roman" charset="0"/>
              </a:rPr>
              <a:t>interrogatoire AUCUNE IMAGERIE</a:t>
            </a:r>
            <a:endParaRPr lang="fr-FR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412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Times New Roman" charset="0"/>
              </a:rPr>
              <a:t>Prostatite aiguë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FR">
                <a:latin typeface="Times New Roman" charset="0"/>
              </a:rPr>
              <a:t>Antibiothérapie</a:t>
            </a:r>
          </a:p>
          <a:p>
            <a:pPr lvl="1"/>
            <a:r>
              <a:rPr lang="fr-FR">
                <a:latin typeface="Times New Roman" charset="0"/>
                <a:ea typeface="ＭＳ Ｐゴシック" charset="0"/>
              </a:rPr>
              <a:t>Escherichia coli 60-80%, Klebsiella, Entérocoques</a:t>
            </a:r>
          </a:p>
          <a:p>
            <a:pPr lvl="1"/>
            <a:r>
              <a:rPr lang="fr-FR">
                <a:latin typeface="Times New Roman" charset="0"/>
                <a:ea typeface="ＭＳ Ｐゴシック" charset="0"/>
              </a:rPr>
              <a:t>En phase aiguë tous les antibiotiques vont dans la prostate (hypervascularisation…)</a:t>
            </a:r>
          </a:p>
          <a:p>
            <a:pPr lvl="1"/>
            <a:r>
              <a:rPr lang="fr-FR">
                <a:latin typeface="Times New Roman" charset="0"/>
                <a:ea typeface="ＭＳ Ｐゴシック" charset="0"/>
              </a:rPr>
              <a:t>FQ seule, formes simples</a:t>
            </a:r>
          </a:p>
          <a:p>
            <a:pPr lvl="1"/>
            <a:r>
              <a:rPr lang="fr-FR">
                <a:latin typeface="Times New Roman" charset="0"/>
                <a:ea typeface="ＭＳ Ｐゴシック" charset="0"/>
              </a:rPr>
              <a:t>FQ + AA ou C3G + AA</a:t>
            </a:r>
          </a:p>
          <a:p>
            <a:pPr lvl="2"/>
            <a:r>
              <a:rPr lang="fr-FR">
                <a:latin typeface="Times New Roman" charset="0"/>
                <a:ea typeface="ＭＳ Ｐゴシック" charset="0"/>
              </a:rPr>
              <a:t>adapté à l</a:t>
            </a:r>
            <a:r>
              <a:rPr lang="ja-JP" altLang="fr-FR">
                <a:latin typeface="Times New Roman" charset="0"/>
                <a:ea typeface="ＭＳ Ｐゴシック" charset="0"/>
              </a:rPr>
              <a:t>’</a:t>
            </a:r>
            <a:r>
              <a:rPr lang="fr-FR" altLang="ja-JP">
                <a:latin typeface="Times New Roman" charset="0"/>
                <a:ea typeface="ＭＳ Ｐゴシック" charset="0"/>
              </a:rPr>
              <a:t>antibiogramme, 4-6 semaines</a:t>
            </a:r>
          </a:p>
          <a:p>
            <a:pPr lvl="2"/>
            <a:endParaRPr lang="fr-FR">
              <a:latin typeface="Times New Roman" charset="0"/>
              <a:ea typeface="ＭＳ Ｐゴシック" charset="0"/>
            </a:endParaRPr>
          </a:p>
          <a:p>
            <a:pPr lvl="1"/>
            <a:endParaRPr lang="fr-FR"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026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Times New Roman" charset="0"/>
              </a:rPr>
              <a:t>Prostatite aiguë</a:t>
            </a:r>
          </a:p>
        </p:txBody>
      </p:sp>
      <p:sp>
        <p:nvSpPr>
          <p:cNvPr id="3686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5257800" cy="4114800"/>
          </a:xfrm>
        </p:spPr>
        <p:txBody>
          <a:bodyPr/>
          <a:lstStyle/>
          <a:p>
            <a:r>
              <a:rPr lang="fr-FR">
                <a:latin typeface="Times New Roman" charset="0"/>
              </a:rPr>
              <a:t>Sonde ou cystocathéter ?</a:t>
            </a:r>
          </a:p>
          <a:p>
            <a:pPr lvl="1"/>
            <a:r>
              <a:rPr lang="fr-FR">
                <a:latin typeface="Times New Roman" charset="0"/>
                <a:ea typeface="ＭＳ Ｐゴシック" charset="0"/>
              </a:rPr>
              <a:t>L</a:t>
            </a:r>
            <a:r>
              <a:rPr lang="ja-JP" altLang="fr-FR">
                <a:latin typeface="Times New Roman" charset="0"/>
                <a:ea typeface="ＭＳ Ｐゴシック" charset="0"/>
              </a:rPr>
              <a:t>’</a:t>
            </a:r>
            <a:r>
              <a:rPr lang="fr-FR" altLang="ja-JP">
                <a:latin typeface="Times New Roman" charset="0"/>
                <a:ea typeface="ＭＳ Ｐゴシック" charset="0"/>
              </a:rPr>
              <a:t>important est de drainer une vessie pleine</a:t>
            </a:r>
          </a:p>
          <a:p>
            <a:pPr lvl="1"/>
            <a:r>
              <a:rPr lang="fr-FR">
                <a:latin typeface="Times New Roman" charset="0"/>
                <a:ea typeface="ＭＳ Ｐゴシック" charset="0"/>
              </a:rPr>
              <a:t>Théoriquement plutôt cystocathéter sauf contre indications ou rétention sans véritable globe</a:t>
            </a:r>
          </a:p>
          <a:p>
            <a:r>
              <a:rPr lang="fr-FR">
                <a:latin typeface="Times New Roman" charset="0"/>
                <a:sym typeface="Symbol" charset="0"/>
              </a:rPr>
              <a:t> bloquants</a:t>
            </a:r>
            <a:endParaRPr lang="fr-FR">
              <a:latin typeface="Times New Roman" charset="0"/>
            </a:endParaRPr>
          </a:p>
          <a:p>
            <a:pPr lvl="1"/>
            <a:endParaRPr lang="fr-FR">
              <a:latin typeface="Times New Roman" charset="0"/>
              <a:ea typeface="ＭＳ Ｐゴシック" charset="0"/>
            </a:endParaRPr>
          </a:p>
          <a:p>
            <a:pPr lvl="1"/>
            <a:endParaRPr lang="fr-FR">
              <a:latin typeface="Times New Roman" charset="0"/>
              <a:ea typeface="ＭＳ Ｐゴシック" charset="0"/>
            </a:endParaRPr>
          </a:p>
        </p:txBody>
      </p:sp>
      <p:pic>
        <p:nvPicPr>
          <p:cNvPr id="36868" name="Picture 17" descr="KTS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133600"/>
            <a:ext cx="109537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4858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fr-FR" sz="6000" b="1"/>
              <a:t>Infection des OGE</a:t>
            </a:r>
          </a:p>
        </p:txBody>
      </p:sp>
      <p:pic>
        <p:nvPicPr>
          <p:cNvPr id="2857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505200"/>
            <a:ext cx="1828800" cy="178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0738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5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5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URETERE: trajet en dedans et en avant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u="sng" dirty="0" smtClean="0"/>
              <a:t>Uretère lombaire:</a:t>
            </a:r>
            <a:r>
              <a:rPr lang="fr-FR" dirty="0" smtClean="0"/>
              <a:t> en avant apophyses </a:t>
            </a:r>
            <a:r>
              <a:rPr lang="fr-FR" dirty="0" err="1" smtClean="0"/>
              <a:t>transv</a:t>
            </a:r>
            <a:r>
              <a:rPr lang="fr-FR" dirty="0" smtClean="0"/>
              <a:t> V. lombaire et muscle psoas.</a:t>
            </a:r>
          </a:p>
          <a:p>
            <a:pPr marL="0" indent="0">
              <a:buNone/>
            </a:pPr>
            <a:endParaRPr lang="fr-FR" dirty="0" smtClean="0"/>
          </a:p>
          <a:p>
            <a:r>
              <a:rPr lang="fr-FR" u="sng" dirty="0" smtClean="0"/>
              <a:t>Uretère iliaque: </a:t>
            </a:r>
            <a:r>
              <a:rPr lang="fr-FR" dirty="0" smtClean="0"/>
              <a:t>AI </a:t>
            </a:r>
            <a:r>
              <a:rPr lang="fr-FR" dirty="0"/>
              <a:t>E</a:t>
            </a:r>
            <a:r>
              <a:rPr lang="fr-FR" dirty="0" smtClean="0"/>
              <a:t>xt </a:t>
            </a:r>
            <a:r>
              <a:rPr lang="fr-FR" dirty="0" err="1" smtClean="0"/>
              <a:t>Dte</a:t>
            </a:r>
            <a:r>
              <a:rPr lang="fr-FR" dirty="0" smtClean="0"/>
              <a:t>, AI Primitive </a:t>
            </a:r>
            <a:r>
              <a:rPr lang="fr-FR" dirty="0" err="1" smtClean="0"/>
              <a:t>Gche</a:t>
            </a:r>
            <a:endParaRPr lang="fr-FR" dirty="0" smtClean="0"/>
          </a:p>
          <a:p>
            <a:pPr marL="0" indent="0">
              <a:buNone/>
            </a:pPr>
            <a:endParaRPr lang="fr-FR" dirty="0" smtClean="0"/>
          </a:p>
          <a:p>
            <a:r>
              <a:rPr lang="fr-FR" u="sng" dirty="0" smtClean="0"/>
              <a:t>Uretère pelvien:</a:t>
            </a:r>
            <a:r>
              <a:rPr lang="fr-FR" dirty="0" smtClean="0"/>
              <a:t> paroi du petit bassin puis croise vers intérieur vers la vessie</a:t>
            </a:r>
          </a:p>
          <a:p>
            <a:pPr marL="0" indent="0">
              <a:buNone/>
            </a:pPr>
            <a:endParaRPr lang="fr-FR" dirty="0" smtClean="0"/>
          </a:p>
          <a:p>
            <a:r>
              <a:rPr lang="fr-FR" dirty="0" smtClean="0"/>
              <a:t>Portion intra-murale</a:t>
            </a:r>
            <a:r>
              <a:rPr lang="fr-FR" dirty="0"/>
              <a:t>.</a:t>
            </a:r>
          </a:p>
        </p:txBody>
      </p:sp>
      <p:pic>
        <p:nvPicPr>
          <p:cNvPr id="4" name="Image 3" descr="Capture d’écran 2016-09-18 à 15.10.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633" y="4728633"/>
            <a:ext cx="1799167" cy="197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58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/>
              <a:t>Infections des OGE</a:t>
            </a:r>
            <a:br>
              <a:rPr lang="fr-FR" b="1"/>
            </a:br>
            <a:r>
              <a:rPr lang="fr-FR" b="1"/>
              <a:t>Orchi-épididymites</a:t>
            </a:r>
          </a:p>
        </p:txBody>
      </p:sp>
      <p:sp>
        <p:nvSpPr>
          <p:cNvPr id="306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charset="0"/>
              <a:buNone/>
            </a:pPr>
            <a:r>
              <a:rPr lang="fr-FR"/>
              <a:t>Inflammation du testicule et/ou de</a:t>
            </a:r>
          </a:p>
          <a:p>
            <a:pPr>
              <a:buFont typeface="Wingdings" charset="0"/>
              <a:buNone/>
            </a:pPr>
            <a:r>
              <a:rPr lang="fr-FR"/>
              <a:t>l</a:t>
            </a:r>
            <a:r>
              <a:rPr lang="ja-JP" altLang="fr-FR">
                <a:latin typeface="Arial"/>
              </a:rPr>
              <a:t>’</a:t>
            </a:r>
            <a:r>
              <a:rPr lang="fr-FR"/>
              <a:t>épididyme souvent d</a:t>
            </a:r>
            <a:r>
              <a:rPr lang="ja-JP" altLang="fr-FR">
                <a:latin typeface="Arial"/>
              </a:rPr>
              <a:t>’</a:t>
            </a:r>
            <a:r>
              <a:rPr lang="fr-FR"/>
              <a:t>origine infectieuse </a:t>
            </a:r>
          </a:p>
          <a:p>
            <a:pPr lvl="1"/>
            <a:endParaRPr lang="fr-FR"/>
          </a:p>
          <a:p>
            <a:pPr lvl="1"/>
            <a:r>
              <a:rPr lang="fr-FR"/>
              <a:t>Vénérienne </a:t>
            </a:r>
          </a:p>
          <a:p>
            <a:pPr lvl="1"/>
            <a:r>
              <a:rPr lang="fr-FR"/>
              <a:t>Bactérienne</a:t>
            </a:r>
          </a:p>
          <a:p>
            <a:pPr lvl="2"/>
            <a:r>
              <a:rPr lang="fr-FR" sz="2000"/>
              <a:t>Secondaire à une infection uro-génitale</a:t>
            </a:r>
          </a:p>
          <a:p>
            <a:pPr lvl="2"/>
            <a:r>
              <a:rPr lang="fr-FR" sz="2000"/>
              <a:t>Hématogène</a:t>
            </a:r>
          </a:p>
          <a:p>
            <a:pPr lvl="1"/>
            <a:r>
              <a:rPr lang="fr-FR"/>
              <a:t>Virale</a:t>
            </a:r>
          </a:p>
        </p:txBody>
      </p:sp>
      <p:pic>
        <p:nvPicPr>
          <p:cNvPr id="3061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52400"/>
            <a:ext cx="176530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13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6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6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2050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/>
              <a:t>Infections des OGE</a:t>
            </a:r>
            <a:br>
              <a:rPr lang="fr-FR" b="1"/>
            </a:br>
            <a:r>
              <a:rPr lang="fr-FR" b="1"/>
              <a:t>Orchi-épididymites</a:t>
            </a:r>
          </a:p>
        </p:txBody>
      </p:sp>
      <p:sp>
        <p:nvSpPr>
          <p:cNvPr id="307203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Tous les âges</a:t>
            </a:r>
          </a:p>
          <a:p>
            <a:pPr lvl="1"/>
            <a:r>
              <a:rPr lang="fr-FR"/>
              <a:t>Chez le patient jeune avec activité sexuelle</a:t>
            </a:r>
          </a:p>
          <a:p>
            <a:pPr lvl="1"/>
            <a:r>
              <a:rPr lang="fr-FR"/>
              <a:t>Chez le patient plus âgé avec obstacle cervico-prostatique </a:t>
            </a:r>
          </a:p>
          <a:p>
            <a:pPr lvl="1"/>
            <a:r>
              <a:rPr lang="fr-FR"/>
              <a:t>Chez le patient neurologique </a:t>
            </a:r>
            <a:r>
              <a:rPr lang="fr-FR" sz="2400"/>
              <a:t>(dyssynergie vésico-sphinctérienne hyperpression dans l</a:t>
            </a:r>
            <a:r>
              <a:rPr lang="ja-JP" altLang="fr-FR" sz="2400">
                <a:latin typeface="Arial"/>
              </a:rPr>
              <a:t>’</a:t>
            </a:r>
            <a:r>
              <a:rPr lang="fr-FR" sz="2400"/>
              <a:t>urètre prostatique entraîne un reflux dans la voie séminale)</a:t>
            </a:r>
          </a:p>
        </p:txBody>
      </p:sp>
      <p:pic>
        <p:nvPicPr>
          <p:cNvPr id="307204" name="Picture 205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52400"/>
            <a:ext cx="176530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6567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/>
              <a:t>Infections des OGE</a:t>
            </a:r>
            <a:br>
              <a:rPr lang="fr-FR" b="1"/>
            </a:br>
            <a:r>
              <a:rPr lang="fr-FR" b="1"/>
              <a:t>Orchi-épididymites</a:t>
            </a:r>
          </a:p>
        </p:txBody>
      </p:sp>
      <p:sp>
        <p:nvSpPr>
          <p:cNvPr id="308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MST</a:t>
            </a:r>
          </a:p>
          <a:p>
            <a:pPr lvl="1"/>
            <a:r>
              <a:rPr lang="fr-FR"/>
              <a:t>Chlamydiae +++</a:t>
            </a:r>
          </a:p>
          <a:p>
            <a:pPr lvl="1"/>
            <a:r>
              <a:rPr lang="fr-FR"/>
              <a:t>Nesseriae Gonorrhoeae</a:t>
            </a:r>
          </a:p>
          <a:p>
            <a:r>
              <a:rPr lang="fr-FR"/>
              <a:t>Infections urinaires </a:t>
            </a:r>
          </a:p>
          <a:p>
            <a:pPr lvl="1"/>
            <a:r>
              <a:rPr lang="fr-FR"/>
              <a:t>Enterobacteries (E. Coli, P. Mirabilis) </a:t>
            </a:r>
          </a:p>
          <a:p>
            <a:pPr lvl="1"/>
            <a:r>
              <a:rPr lang="fr-FR"/>
              <a:t>Plus rare (BK, Bilharziose, orchite ourlienne)</a:t>
            </a:r>
          </a:p>
        </p:txBody>
      </p:sp>
      <p:pic>
        <p:nvPicPr>
          <p:cNvPr id="3082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52400"/>
            <a:ext cx="176530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0320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8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8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102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/>
              <a:t>Infections des OGE</a:t>
            </a:r>
            <a:br>
              <a:rPr lang="fr-FR" b="1"/>
            </a:br>
            <a:r>
              <a:rPr lang="fr-FR" b="1"/>
              <a:t>Orchi-épididymites</a:t>
            </a:r>
          </a:p>
        </p:txBody>
      </p:sp>
      <p:sp>
        <p:nvSpPr>
          <p:cNvPr id="30925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fr-FR"/>
              <a:t>Grosse bourse douloureuse fébrile</a:t>
            </a:r>
          </a:p>
          <a:p>
            <a:pPr lvl="1">
              <a:lnSpc>
                <a:spcPct val="90000"/>
              </a:lnSpc>
            </a:pPr>
            <a:r>
              <a:rPr lang="fr-FR"/>
              <a:t>Fièvre </a:t>
            </a:r>
          </a:p>
          <a:p>
            <a:pPr lvl="1">
              <a:lnSpc>
                <a:spcPct val="90000"/>
              </a:lnSpc>
            </a:pPr>
            <a:r>
              <a:rPr lang="fr-FR"/>
              <a:t>Testis et/ou épididyme augmenté de volume, inflammatoire </a:t>
            </a:r>
          </a:p>
          <a:p>
            <a:pPr lvl="1">
              <a:lnSpc>
                <a:spcPct val="90000"/>
              </a:lnSpc>
            </a:pPr>
            <a:r>
              <a:rPr lang="fr-FR"/>
              <a:t>Douleur cordon </a:t>
            </a:r>
          </a:p>
          <a:p>
            <a:pPr>
              <a:lnSpc>
                <a:spcPct val="90000"/>
              </a:lnSpc>
            </a:pPr>
            <a:r>
              <a:rPr lang="fr-FR"/>
              <a:t>Rechercher ATCDs </a:t>
            </a:r>
          </a:p>
          <a:p>
            <a:pPr lvl="1">
              <a:lnSpc>
                <a:spcPct val="90000"/>
              </a:lnSpc>
            </a:pPr>
            <a:r>
              <a:rPr lang="fr-FR"/>
              <a:t>Urétrite, MST, manœuvre endo-urétrale </a:t>
            </a:r>
          </a:p>
          <a:p>
            <a:pPr>
              <a:lnSpc>
                <a:spcPct val="90000"/>
              </a:lnSpc>
            </a:pPr>
            <a:r>
              <a:rPr lang="fr-FR"/>
              <a:t>TR douloureux si prostatite associée</a:t>
            </a:r>
          </a:p>
        </p:txBody>
      </p:sp>
      <p:pic>
        <p:nvPicPr>
          <p:cNvPr id="309252" name="Picture 10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52400"/>
            <a:ext cx="176530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7685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9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9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/>
              <a:t>Infections des OGE</a:t>
            </a:r>
            <a:br>
              <a:rPr lang="fr-FR" b="1"/>
            </a:br>
            <a:r>
              <a:rPr lang="fr-FR" b="1"/>
              <a:t>Orchi-épididymites</a:t>
            </a:r>
          </a:p>
        </p:txBody>
      </p:sp>
      <p:sp>
        <p:nvSpPr>
          <p:cNvPr id="310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charset="0"/>
              <a:buNone/>
            </a:pPr>
            <a:r>
              <a:rPr lang="fr-FR"/>
              <a:t>Diagnostic différentiel</a:t>
            </a:r>
          </a:p>
          <a:p>
            <a:endParaRPr lang="fr-FR" sz="2800"/>
          </a:p>
          <a:p>
            <a:r>
              <a:rPr lang="fr-FR" sz="2800"/>
              <a:t>Torsion testiculaire</a:t>
            </a:r>
          </a:p>
          <a:p>
            <a:r>
              <a:rPr lang="fr-FR" sz="2800"/>
              <a:t>Torsion hydatide </a:t>
            </a:r>
          </a:p>
          <a:p>
            <a:r>
              <a:rPr lang="fr-FR" sz="2800"/>
              <a:t>Cancer testicule</a:t>
            </a:r>
          </a:p>
          <a:p>
            <a:r>
              <a:rPr lang="fr-FR" sz="2800"/>
              <a:t>Cancer épididyme</a:t>
            </a:r>
            <a:r>
              <a:rPr lang="fr-FR"/>
              <a:t> </a:t>
            </a:r>
          </a:p>
          <a:p>
            <a:endParaRPr lang="fr-FR"/>
          </a:p>
        </p:txBody>
      </p:sp>
      <p:pic>
        <p:nvPicPr>
          <p:cNvPr id="3102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52400"/>
            <a:ext cx="176530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9457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0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0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102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/>
              <a:t>Infections des OGE</a:t>
            </a:r>
            <a:br>
              <a:rPr lang="fr-FR" b="1"/>
            </a:br>
            <a:r>
              <a:rPr lang="fr-FR" b="1"/>
              <a:t>Orchi-épididymites</a:t>
            </a:r>
          </a:p>
        </p:txBody>
      </p:sp>
      <p:sp>
        <p:nvSpPr>
          <p:cNvPr id="31129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 typeface="Wingdings" charset="0"/>
              <a:buNone/>
            </a:pPr>
            <a:r>
              <a:rPr lang="fr-FR" sz="2400" b="1"/>
              <a:t>Complications</a:t>
            </a:r>
          </a:p>
          <a:p>
            <a:pPr>
              <a:lnSpc>
                <a:spcPct val="90000"/>
              </a:lnSpc>
            </a:pPr>
            <a:r>
              <a:rPr lang="fr-FR" sz="2400"/>
              <a:t>Abcédation</a:t>
            </a:r>
          </a:p>
          <a:p>
            <a:pPr>
              <a:lnSpc>
                <a:spcPct val="90000"/>
              </a:lnSpc>
            </a:pPr>
            <a:r>
              <a:rPr lang="fr-FR" sz="2400"/>
              <a:t>Ischémie épididymaire ou testiculaire</a:t>
            </a:r>
          </a:p>
          <a:p>
            <a:pPr lvl="1">
              <a:lnSpc>
                <a:spcPct val="90000"/>
              </a:lnSpc>
            </a:pPr>
            <a:r>
              <a:rPr lang="fr-FR" sz="2000"/>
              <a:t>Compression des vaisseaux par l</a:t>
            </a:r>
            <a:r>
              <a:rPr lang="ja-JP" altLang="fr-FR" sz="2000">
                <a:latin typeface="Arial"/>
              </a:rPr>
              <a:t>’</a:t>
            </a:r>
            <a:r>
              <a:rPr lang="fr-FR" sz="2000"/>
              <a:t>œdème</a:t>
            </a:r>
          </a:p>
          <a:p>
            <a:pPr lvl="1">
              <a:lnSpc>
                <a:spcPct val="90000"/>
              </a:lnSpc>
            </a:pPr>
            <a:r>
              <a:rPr lang="fr-FR" sz="2000"/>
              <a:t>Risque d</a:t>
            </a:r>
            <a:r>
              <a:rPr lang="ja-JP" altLang="fr-FR" sz="2000">
                <a:latin typeface="Arial"/>
              </a:rPr>
              <a:t>’</a:t>
            </a:r>
            <a:r>
              <a:rPr lang="fr-FR" sz="2000"/>
              <a:t>évolution vers la nécrose</a:t>
            </a:r>
          </a:p>
          <a:p>
            <a:pPr>
              <a:lnSpc>
                <a:spcPct val="90000"/>
              </a:lnSpc>
            </a:pPr>
            <a:r>
              <a:rPr lang="fr-FR" sz="2400"/>
              <a:t>Infertilité séquellaire +++</a:t>
            </a:r>
          </a:p>
          <a:p>
            <a:pPr lvl="1">
              <a:lnSpc>
                <a:spcPct val="90000"/>
              </a:lnSpc>
            </a:pPr>
            <a:r>
              <a:rPr lang="fr-FR" sz="1800" b="1"/>
              <a:t>O</a:t>
            </a:r>
            <a:r>
              <a:rPr lang="fr-FR" sz="1800"/>
              <a:t>ligo </a:t>
            </a:r>
            <a:r>
              <a:rPr lang="fr-FR" sz="1800" b="1"/>
              <a:t>A</a:t>
            </a:r>
            <a:r>
              <a:rPr lang="fr-FR" sz="1800"/>
              <a:t>sthéno </a:t>
            </a:r>
            <a:r>
              <a:rPr lang="fr-FR" sz="1800" b="1"/>
              <a:t>T</a:t>
            </a:r>
            <a:r>
              <a:rPr lang="fr-FR" sz="1800"/>
              <a:t>erato </a:t>
            </a:r>
            <a:r>
              <a:rPr lang="fr-FR" sz="1800" b="1"/>
              <a:t>S</a:t>
            </a:r>
            <a:r>
              <a:rPr lang="fr-FR" sz="1800"/>
              <a:t>permie </a:t>
            </a:r>
            <a:r>
              <a:rPr lang="fr-FR" sz="1400"/>
              <a:t>(infection chronique)</a:t>
            </a:r>
          </a:p>
          <a:p>
            <a:pPr lvl="1">
              <a:lnSpc>
                <a:spcPct val="90000"/>
              </a:lnSpc>
            </a:pPr>
            <a:r>
              <a:rPr lang="fr-FR" sz="1800"/>
              <a:t>Azoospermie</a:t>
            </a:r>
            <a:r>
              <a:rPr lang="fr-FR" sz="1800" b="1"/>
              <a:t> </a:t>
            </a:r>
            <a:r>
              <a:rPr lang="fr-FR" sz="1800"/>
              <a:t>(origine mixte secréto-excrétoire, obstructions étagées de la voie séminale et lésion testiculaire liées à l</a:t>
            </a:r>
            <a:r>
              <a:rPr lang="ja-JP" altLang="fr-FR" sz="1800">
                <a:latin typeface="Arial"/>
              </a:rPr>
              <a:t>’</a:t>
            </a:r>
            <a:r>
              <a:rPr lang="fr-FR" sz="1800"/>
              <a:t>infection chronique)</a:t>
            </a:r>
            <a:r>
              <a:rPr lang="fr-FR" sz="1600"/>
              <a:t> </a:t>
            </a:r>
          </a:p>
          <a:p>
            <a:pPr>
              <a:lnSpc>
                <a:spcPct val="90000"/>
              </a:lnSpc>
            </a:pPr>
            <a:r>
              <a:rPr lang="fr-FR" sz="2400"/>
              <a:t>Douleur chronique si traitement insuffisant  </a:t>
            </a:r>
            <a:endParaRPr lang="fr-FR" sz="2800"/>
          </a:p>
        </p:txBody>
      </p:sp>
      <p:pic>
        <p:nvPicPr>
          <p:cNvPr id="311300" name="Picture 10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52400"/>
            <a:ext cx="176530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303" name="Picture 1031" descr="34-33955-16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2362200"/>
            <a:ext cx="1211263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3730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1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1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/>
              <a:t>Infections des OGE</a:t>
            </a:r>
            <a:br>
              <a:rPr lang="fr-FR" b="1"/>
            </a:br>
            <a:r>
              <a:rPr lang="fr-FR" b="1"/>
              <a:t>Orchi-épididymites</a:t>
            </a:r>
          </a:p>
        </p:txBody>
      </p:sp>
      <p:sp>
        <p:nvSpPr>
          <p:cNvPr id="312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 typeface="Wingdings" charset="0"/>
              <a:buNone/>
            </a:pPr>
            <a:r>
              <a:rPr lang="fr-FR" sz="2400" b="1"/>
              <a:t>Traitement</a:t>
            </a:r>
          </a:p>
          <a:p>
            <a:pPr>
              <a:lnSpc>
                <a:spcPct val="80000"/>
              </a:lnSpc>
            </a:pPr>
            <a:r>
              <a:rPr lang="fr-FR" sz="2000"/>
              <a:t>Symptomatique </a:t>
            </a:r>
          </a:p>
          <a:p>
            <a:pPr lvl="1">
              <a:lnSpc>
                <a:spcPct val="80000"/>
              </a:lnSpc>
            </a:pPr>
            <a:r>
              <a:rPr lang="fr-FR" sz="1800"/>
              <a:t>Repos </a:t>
            </a:r>
          </a:p>
          <a:p>
            <a:pPr lvl="1">
              <a:lnSpc>
                <a:spcPct val="80000"/>
              </a:lnSpc>
            </a:pPr>
            <a:r>
              <a:rPr lang="fr-FR" sz="1800"/>
              <a:t>Suspensoir </a:t>
            </a:r>
          </a:p>
          <a:p>
            <a:pPr lvl="1">
              <a:lnSpc>
                <a:spcPct val="80000"/>
              </a:lnSpc>
            </a:pPr>
            <a:r>
              <a:rPr lang="fr-FR" sz="1800"/>
              <a:t>Antalgique </a:t>
            </a:r>
          </a:p>
          <a:p>
            <a:pPr lvl="1">
              <a:lnSpc>
                <a:spcPct val="80000"/>
              </a:lnSpc>
            </a:pPr>
            <a:r>
              <a:rPr lang="fr-FR" sz="1800"/>
              <a:t>AINS (</a:t>
            </a:r>
            <a:r>
              <a:rPr lang="fr-FR" sz="1400"/>
              <a:t>avec prudence dans ce contexte infectieux</a:t>
            </a:r>
            <a:r>
              <a:rPr lang="fr-FR" sz="1800"/>
              <a:t>)</a:t>
            </a:r>
          </a:p>
          <a:p>
            <a:pPr>
              <a:lnSpc>
                <a:spcPct val="80000"/>
              </a:lnSpc>
            </a:pPr>
            <a:r>
              <a:rPr lang="fr-FR" sz="2000"/>
              <a:t>Antibiothérapie</a:t>
            </a:r>
          </a:p>
          <a:p>
            <a:pPr lvl="1">
              <a:lnSpc>
                <a:spcPct val="80000"/>
              </a:lnSpc>
            </a:pPr>
            <a:r>
              <a:rPr lang="fr-FR" sz="1800"/>
              <a:t>Probabiliste (</a:t>
            </a:r>
            <a:r>
              <a:rPr lang="fr-FR" sz="1200"/>
              <a:t>à débuter dès prélèvements bactériologiques réalisés)</a:t>
            </a:r>
            <a:endParaRPr lang="fr-FR" sz="1800"/>
          </a:p>
          <a:p>
            <a:pPr lvl="1">
              <a:lnSpc>
                <a:spcPct val="80000"/>
              </a:lnSpc>
            </a:pPr>
            <a:r>
              <a:rPr lang="fr-FR" sz="1800"/>
              <a:t>Adapté au contexte  </a:t>
            </a:r>
            <a:endParaRPr lang="fr-FR" sz="1200"/>
          </a:p>
          <a:p>
            <a:pPr lvl="2">
              <a:lnSpc>
                <a:spcPct val="80000"/>
              </a:lnSpc>
            </a:pPr>
            <a:r>
              <a:rPr lang="fr-FR" sz="1600"/>
              <a:t>MST : macrolides ou cyclines ou FLQ 3-4 sem.</a:t>
            </a:r>
          </a:p>
          <a:p>
            <a:pPr lvl="2">
              <a:lnSpc>
                <a:spcPct val="80000"/>
              </a:lnSpc>
            </a:pPr>
            <a:r>
              <a:rPr lang="fr-FR" sz="1600"/>
              <a:t>ATCD urologique :  FLQ 3-4 sem (+/- 3js Aminosides)</a:t>
            </a:r>
          </a:p>
          <a:p>
            <a:pPr lvl="1">
              <a:lnSpc>
                <a:spcPct val="80000"/>
              </a:lnSpc>
            </a:pPr>
            <a:r>
              <a:rPr lang="fr-FR" sz="1800"/>
              <a:t>Secondairement adapté à l</a:t>
            </a:r>
            <a:r>
              <a:rPr lang="ja-JP" altLang="fr-FR" sz="1800"/>
              <a:t>’</a:t>
            </a:r>
            <a:r>
              <a:rPr lang="fr-FR" sz="1800"/>
              <a:t>antibiogramme</a:t>
            </a:r>
          </a:p>
          <a:p>
            <a:pPr>
              <a:lnSpc>
                <a:spcPct val="80000"/>
              </a:lnSpc>
            </a:pPr>
            <a:r>
              <a:rPr lang="fr-FR" sz="2000"/>
              <a:t>Surveillance clinico-biologique</a:t>
            </a:r>
          </a:p>
        </p:txBody>
      </p:sp>
      <p:pic>
        <p:nvPicPr>
          <p:cNvPr id="3123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52400"/>
            <a:ext cx="176530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778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2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2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102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/>
              <a:t>Infections des OGE</a:t>
            </a:r>
            <a:br>
              <a:rPr lang="fr-FR" b="1"/>
            </a:br>
            <a:r>
              <a:rPr lang="fr-FR" b="1"/>
              <a:t>Urétrite</a:t>
            </a:r>
          </a:p>
        </p:txBody>
      </p:sp>
      <p:sp>
        <p:nvSpPr>
          <p:cNvPr id="31334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charset="0"/>
              <a:buNone/>
            </a:pPr>
            <a:r>
              <a:rPr lang="fr-FR" sz="2400" b="1"/>
              <a:t>Généralités</a:t>
            </a:r>
          </a:p>
          <a:p>
            <a:r>
              <a:rPr lang="fr-FR" sz="2000"/>
              <a:t>Gonocoque</a:t>
            </a:r>
          </a:p>
          <a:p>
            <a:pPr lvl="1"/>
            <a:r>
              <a:rPr lang="fr-FR" sz="1800"/>
              <a:t>diagnostic bactériologique se fait avec une quasi certitude sur examen direct en révélant présence de diplocoques gram -</a:t>
            </a:r>
          </a:p>
          <a:p>
            <a:pPr lvl="1"/>
            <a:r>
              <a:rPr lang="fr-FR" sz="1800"/>
              <a:t>antibiogramme est indispensable du fait des résistances notamment aux </a:t>
            </a:r>
            <a:r>
              <a:rPr lang="fr-FR" sz="1800">
                <a:cs typeface="Tahoma" charset="0"/>
              </a:rPr>
              <a:t>ß-</a:t>
            </a:r>
            <a:r>
              <a:rPr lang="fr-FR" sz="1800"/>
              <a:t>lactamines</a:t>
            </a:r>
          </a:p>
          <a:p>
            <a:pPr lvl="1"/>
            <a:r>
              <a:rPr lang="fr-FR" sz="1800"/>
              <a:t>urétrite à gonocoque n</a:t>
            </a:r>
            <a:r>
              <a:rPr lang="ja-JP" altLang="fr-FR" sz="1800">
                <a:latin typeface="Arial"/>
              </a:rPr>
              <a:t>’</a:t>
            </a:r>
            <a:r>
              <a:rPr lang="fr-FR" sz="1800"/>
              <a:t>est plus une maladie à déclaration obligatoire en France</a:t>
            </a:r>
          </a:p>
        </p:txBody>
      </p:sp>
      <p:pic>
        <p:nvPicPr>
          <p:cNvPr id="313348" name="Picture 10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52400"/>
            <a:ext cx="176530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3349" name="Picture 1029" descr="photo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0"/>
            <a:ext cx="842963" cy="138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4115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3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3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/>
              <a:t>Infections des OGE</a:t>
            </a:r>
            <a:br>
              <a:rPr lang="fr-FR" b="1"/>
            </a:br>
            <a:r>
              <a:rPr lang="fr-FR" b="1"/>
              <a:t>Urétrite</a:t>
            </a:r>
          </a:p>
        </p:txBody>
      </p:sp>
      <p:sp>
        <p:nvSpPr>
          <p:cNvPr id="328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charset="0"/>
              <a:buNone/>
            </a:pPr>
            <a:r>
              <a:rPr lang="fr-FR" sz="2400" b="1"/>
              <a:t>Généralités</a:t>
            </a:r>
          </a:p>
          <a:p>
            <a:r>
              <a:rPr lang="fr-FR" sz="2000"/>
              <a:t>Chlamydiae Trachomatis</a:t>
            </a:r>
          </a:p>
          <a:p>
            <a:pPr lvl="1"/>
            <a:r>
              <a:rPr lang="fr-FR" sz="1800"/>
              <a:t>Une enquête portant sur 789 étudiants volontaires asymptomatiques âgés de 20 ans en moyenne a montré une prévalence du portage asymptomatique de </a:t>
            </a:r>
            <a:r>
              <a:rPr lang="fr-FR" sz="1800" i="1"/>
              <a:t>CT</a:t>
            </a:r>
            <a:r>
              <a:rPr lang="fr-FR" sz="1800"/>
              <a:t> égale à 9.7% (AB James, Sex Transm Dis, 2008)</a:t>
            </a:r>
          </a:p>
          <a:p>
            <a:pPr lvl="1"/>
            <a:r>
              <a:rPr lang="fr-FR" sz="1800"/>
              <a:t>Ne cultive pas sur milieux standard (bactérie à développement intracellulaire)</a:t>
            </a:r>
          </a:p>
          <a:p>
            <a:pPr lvl="1">
              <a:lnSpc>
                <a:spcPct val="90000"/>
              </a:lnSpc>
            </a:pPr>
            <a:r>
              <a:rPr lang="fr-FR" sz="1800"/>
              <a:t>L</a:t>
            </a:r>
            <a:r>
              <a:rPr lang="ja-JP" altLang="fr-FR" sz="1800">
                <a:latin typeface="Arial"/>
              </a:rPr>
              <a:t>’</a:t>
            </a:r>
            <a:r>
              <a:rPr lang="fr-FR" sz="1800"/>
              <a:t>examen de référence est la PCR en temps réel sur le 1er jet d</a:t>
            </a:r>
            <a:r>
              <a:rPr lang="ja-JP" altLang="fr-FR" sz="1800">
                <a:latin typeface="Arial"/>
              </a:rPr>
              <a:t>’</a:t>
            </a:r>
            <a:r>
              <a:rPr lang="fr-FR" sz="1800"/>
              <a:t>urines</a:t>
            </a:r>
          </a:p>
          <a:p>
            <a:pPr>
              <a:buFont typeface="Wingdings" charset="0"/>
              <a:buNone/>
            </a:pPr>
            <a:endParaRPr lang="fr-FR" sz="2000" b="1"/>
          </a:p>
        </p:txBody>
      </p:sp>
      <p:pic>
        <p:nvPicPr>
          <p:cNvPr id="3287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52400"/>
            <a:ext cx="176530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709" name="Picture 5" descr="photo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0"/>
            <a:ext cx="842963" cy="138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4209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8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8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/>
              <a:t>Infections des OGE</a:t>
            </a:r>
            <a:br>
              <a:rPr lang="fr-FR" b="1"/>
            </a:br>
            <a:r>
              <a:rPr lang="fr-FR" b="1"/>
              <a:t>Urétrite</a:t>
            </a:r>
          </a:p>
        </p:txBody>
      </p:sp>
      <p:sp>
        <p:nvSpPr>
          <p:cNvPr id="323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charset="0"/>
              <a:buNone/>
            </a:pPr>
            <a:r>
              <a:rPr lang="fr-FR" sz="2400" b="1"/>
              <a:t>Généralités</a:t>
            </a:r>
          </a:p>
          <a:p>
            <a:r>
              <a:rPr lang="fr-FR" sz="2000"/>
              <a:t>Gardnerella vaginalis</a:t>
            </a:r>
          </a:p>
          <a:p>
            <a:pPr lvl="1"/>
            <a:r>
              <a:rPr lang="fr-FR" sz="1800"/>
              <a:t>portage par l</a:t>
            </a:r>
            <a:r>
              <a:rPr lang="ja-JP" altLang="fr-FR" sz="1800">
                <a:latin typeface="Arial"/>
              </a:rPr>
              <a:t>’</a:t>
            </a:r>
            <a:r>
              <a:rPr lang="fr-FR" sz="1800"/>
              <a:t>homme le plus souvent asymptomatique</a:t>
            </a:r>
          </a:p>
          <a:p>
            <a:r>
              <a:rPr lang="fr-FR" sz="2000"/>
              <a:t>Ureaplasma urealyticum</a:t>
            </a:r>
          </a:p>
          <a:p>
            <a:pPr lvl="1"/>
            <a:r>
              <a:rPr lang="fr-FR" sz="1800"/>
              <a:t>pathogénicité est discutée</a:t>
            </a:r>
          </a:p>
          <a:p>
            <a:pPr lvl="1"/>
            <a:r>
              <a:rPr lang="fr-FR" sz="1800"/>
              <a:t>cause plus rare d</a:t>
            </a:r>
            <a:r>
              <a:rPr lang="ja-JP" altLang="fr-FR" sz="1800">
                <a:latin typeface="Arial"/>
              </a:rPr>
              <a:t>’</a:t>
            </a:r>
            <a:r>
              <a:rPr lang="fr-FR" sz="1800"/>
              <a:t>uréthrite</a:t>
            </a:r>
          </a:p>
          <a:p>
            <a:pPr lvl="1"/>
            <a:r>
              <a:rPr lang="fr-FR" sz="1800"/>
              <a:t>diagnostic retenu qu</a:t>
            </a:r>
            <a:r>
              <a:rPr lang="ja-JP" altLang="fr-FR" sz="1800">
                <a:latin typeface="Arial"/>
              </a:rPr>
              <a:t>’</a:t>
            </a:r>
            <a:r>
              <a:rPr lang="fr-FR" sz="1800"/>
              <a:t>au delà de 10</a:t>
            </a:r>
            <a:r>
              <a:rPr lang="fr-FR" sz="1800" baseline="30000"/>
              <a:t>4</a:t>
            </a:r>
            <a:r>
              <a:rPr lang="fr-FR" sz="1800"/>
              <a:t> UFC/ml</a:t>
            </a:r>
          </a:p>
          <a:p>
            <a:endParaRPr lang="fr-FR" sz="2000"/>
          </a:p>
        </p:txBody>
      </p:sp>
      <p:pic>
        <p:nvPicPr>
          <p:cNvPr id="3235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52400"/>
            <a:ext cx="176530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3589" name="Picture 5" descr="photo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0"/>
            <a:ext cx="842963" cy="138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781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3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3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dirty="0" smtClean="0"/>
              <a:t>Portion intra-murale: système anti-reflux</a:t>
            </a: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1" t="10001" r="33000" b="22000"/>
          <a:stretch>
            <a:fillRect/>
          </a:stretch>
        </p:blipFill>
        <p:spPr bwMode="auto">
          <a:xfrm>
            <a:off x="624681" y="1438275"/>
            <a:ext cx="460375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3908425" y="1317625"/>
            <a:ext cx="4135438" cy="3505200"/>
            <a:chOff x="2880" y="672"/>
            <a:chExt cx="2605" cy="2208"/>
          </a:xfrm>
        </p:grpSpPr>
        <p:sp>
          <p:nvSpPr>
            <p:cNvPr id="6" name="Line 6"/>
            <p:cNvSpPr>
              <a:spLocks noChangeShapeType="1"/>
            </p:cNvSpPr>
            <p:nvPr/>
          </p:nvSpPr>
          <p:spPr bwMode="auto">
            <a:xfrm flipV="1">
              <a:off x="2880" y="672"/>
              <a:ext cx="816" cy="1152"/>
            </a:xfrm>
            <a:prstGeom prst="line">
              <a:avLst/>
            </a:prstGeom>
            <a:noFill/>
            <a:ln w="952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kern="1200">
                <a:ln>
                  <a:solidFill>
                    <a:srgbClr val="000090"/>
                  </a:solidFill>
                </a:ln>
              </a:endParaRPr>
            </a:p>
          </p:txBody>
        </p:sp>
        <p:sp>
          <p:nvSpPr>
            <p:cNvPr id="7" name="Line 7"/>
            <p:cNvSpPr>
              <a:spLocks noChangeShapeType="1"/>
            </p:cNvSpPr>
            <p:nvPr/>
          </p:nvSpPr>
          <p:spPr bwMode="auto">
            <a:xfrm>
              <a:off x="2880" y="2160"/>
              <a:ext cx="816" cy="720"/>
            </a:xfrm>
            <a:prstGeom prst="line">
              <a:avLst/>
            </a:prstGeom>
            <a:noFill/>
            <a:ln w="952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kern="1200"/>
            </a:p>
          </p:txBody>
        </p:sp>
        <p:sp>
          <p:nvSpPr>
            <p:cNvPr id="8" name="Line 8"/>
            <p:cNvSpPr>
              <a:spLocks noChangeShapeType="1"/>
            </p:cNvSpPr>
            <p:nvPr/>
          </p:nvSpPr>
          <p:spPr bwMode="auto">
            <a:xfrm>
              <a:off x="3168" y="2160"/>
              <a:ext cx="2304" cy="720"/>
            </a:xfrm>
            <a:prstGeom prst="line">
              <a:avLst/>
            </a:prstGeom>
            <a:noFill/>
            <a:ln w="9525">
              <a:solidFill>
                <a:srgbClr val="00009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kern="1200"/>
            </a:p>
          </p:txBody>
        </p:sp>
        <p:sp>
          <p:nvSpPr>
            <p:cNvPr id="9" name="Line 9"/>
            <p:cNvSpPr>
              <a:spLocks noChangeShapeType="1"/>
            </p:cNvSpPr>
            <p:nvPr/>
          </p:nvSpPr>
          <p:spPr bwMode="auto">
            <a:xfrm flipV="1">
              <a:off x="3168" y="720"/>
              <a:ext cx="2304" cy="1104"/>
            </a:xfrm>
            <a:prstGeom prst="line">
              <a:avLst/>
            </a:prstGeom>
            <a:noFill/>
            <a:ln w="9525">
              <a:solidFill>
                <a:srgbClr val="00009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kern="1200"/>
            </a:p>
          </p:txBody>
        </p:sp>
        <p:pic>
          <p:nvPicPr>
            <p:cNvPr id="10" name="Picture 10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01" t="11000" r="34999" b="23000"/>
            <a:stretch>
              <a:fillRect/>
            </a:stretch>
          </p:blipFill>
          <p:spPr bwMode="auto">
            <a:xfrm>
              <a:off x="3696" y="720"/>
              <a:ext cx="1789" cy="2160"/>
            </a:xfrm>
            <a:prstGeom prst="rect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3908425" y="3146425"/>
            <a:ext cx="457200" cy="533400"/>
          </a:xfrm>
          <a:prstGeom prst="rect">
            <a:avLst/>
          </a:prstGeom>
          <a:noFill/>
          <a:ln w="19050">
            <a:solidFill>
              <a:srgbClr val="00009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>
              <a:ln>
                <a:solidFill>
                  <a:srgbClr val="000090"/>
                </a:solidFill>
              </a:ln>
            </a:endParaRPr>
          </a:p>
        </p:txBody>
      </p:sp>
      <p:sp>
        <p:nvSpPr>
          <p:cNvPr id="13" name="Flèche vers le bas 12"/>
          <p:cNvSpPr/>
          <p:nvPr/>
        </p:nvSpPr>
        <p:spPr>
          <a:xfrm rot="18240000">
            <a:off x="5772151" y="2859393"/>
            <a:ext cx="275166" cy="33125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lèche vers le bas 13"/>
          <p:cNvSpPr/>
          <p:nvPr/>
        </p:nvSpPr>
        <p:spPr>
          <a:xfrm rot="18240000">
            <a:off x="5557902" y="3187478"/>
            <a:ext cx="275166" cy="33125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2052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/>
              <a:t>Infections des OGE</a:t>
            </a:r>
            <a:br>
              <a:rPr lang="fr-FR" b="1"/>
            </a:br>
            <a:r>
              <a:rPr lang="fr-FR" b="1"/>
              <a:t>Urétrite</a:t>
            </a:r>
          </a:p>
        </p:txBody>
      </p:sp>
      <p:sp>
        <p:nvSpPr>
          <p:cNvPr id="324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charset="0"/>
              <a:buNone/>
            </a:pPr>
            <a:r>
              <a:rPr lang="fr-FR" sz="2400" b="1"/>
              <a:t>Diagnostic</a:t>
            </a:r>
          </a:p>
          <a:p>
            <a:r>
              <a:rPr lang="fr-FR" sz="2000"/>
              <a:t>Écoulement urétral</a:t>
            </a:r>
          </a:p>
          <a:p>
            <a:pPr lvl="1"/>
            <a:r>
              <a:rPr lang="fr-FR" sz="1800"/>
              <a:t>Purulent = gonocoque</a:t>
            </a:r>
          </a:p>
          <a:p>
            <a:pPr lvl="1"/>
            <a:r>
              <a:rPr lang="fr-FR" sz="1800"/>
              <a:t>Clair/intermittent/indolore = chlamydia</a:t>
            </a:r>
          </a:p>
          <a:p>
            <a:r>
              <a:rPr lang="fr-FR" sz="2000"/>
              <a:t>Brûlures mictionnelles, pollakiurie, dysurie</a:t>
            </a:r>
          </a:p>
        </p:txBody>
      </p:sp>
      <p:pic>
        <p:nvPicPr>
          <p:cNvPr id="3246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52400"/>
            <a:ext cx="176530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4613" name="Picture 5" descr="photo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0"/>
            <a:ext cx="842963" cy="138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571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46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46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Rectangle 102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/>
              <a:t>Infections des OGE</a:t>
            </a:r>
            <a:br>
              <a:rPr lang="fr-FR" b="1"/>
            </a:br>
            <a:r>
              <a:rPr lang="fr-FR" b="1"/>
              <a:t>Urétrite</a:t>
            </a:r>
          </a:p>
        </p:txBody>
      </p:sp>
      <p:sp>
        <p:nvSpPr>
          <p:cNvPr id="32563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charset="0"/>
              <a:buNone/>
            </a:pPr>
            <a:r>
              <a:rPr lang="fr-FR" sz="2400" b="1"/>
              <a:t>Examen complémentaire</a:t>
            </a:r>
          </a:p>
          <a:p>
            <a:pPr>
              <a:lnSpc>
                <a:spcPct val="90000"/>
              </a:lnSpc>
            </a:pPr>
            <a:r>
              <a:rPr lang="fr-FR" sz="2000"/>
              <a:t>Prélèvement urétral</a:t>
            </a:r>
          </a:p>
          <a:p>
            <a:pPr lvl="1">
              <a:lnSpc>
                <a:spcPct val="90000"/>
              </a:lnSpc>
            </a:pPr>
            <a:r>
              <a:rPr lang="fr-FR" sz="1800"/>
              <a:t>à l</a:t>
            </a:r>
            <a:r>
              <a:rPr lang="ja-JP" altLang="fr-FR" sz="1800">
                <a:latin typeface="Arial"/>
              </a:rPr>
              <a:t>’</a:t>
            </a:r>
            <a:r>
              <a:rPr lang="fr-FR" sz="1800"/>
              <a:t>écouvillon</a:t>
            </a:r>
          </a:p>
          <a:p>
            <a:pPr lvl="1">
              <a:lnSpc>
                <a:spcPct val="90000"/>
              </a:lnSpc>
            </a:pPr>
            <a:r>
              <a:rPr lang="fr-FR" sz="1800"/>
              <a:t>sans désinfection préalable</a:t>
            </a:r>
          </a:p>
          <a:p>
            <a:pPr lvl="1">
              <a:lnSpc>
                <a:spcPct val="90000"/>
              </a:lnSpc>
            </a:pPr>
            <a:r>
              <a:rPr lang="fr-FR" sz="1800"/>
              <a:t>chez un patient qui n</a:t>
            </a:r>
            <a:r>
              <a:rPr lang="ja-JP" altLang="fr-FR" sz="1800">
                <a:latin typeface="Arial"/>
              </a:rPr>
              <a:t>’</a:t>
            </a:r>
            <a:r>
              <a:rPr lang="fr-FR" sz="1800"/>
              <a:t>a pas uriné depuis au moins 2 heures</a:t>
            </a:r>
          </a:p>
          <a:p>
            <a:pPr lvl="1">
              <a:lnSpc>
                <a:spcPct val="90000"/>
              </a:lnSpc>
            </a:pPr>
            <a:r>
              <a:rPr lang="fr-FR" sz="1800"/>
              <a:t>au mieux au laboratoire pour examen direct et mise en culture (germe fragile)</a:t>
            </a:r>
          </a:p>
          <a:p>
            <a:pPr lvl="1">
              <a:lnSpc>
                <a:spcPct val="90000"/>
              </a:lnSpc>
            </a:pPr>
            <a:r>
              <a:rPr lang="fr-FR" sz="1800"/>
              <a:t>auto écouvillonnage vulvo-vaginal possible et mieux accepté chez la femme</a:t>
            </a:r>
          </a:p>
          <a:p>
            <a:pPr lvl="1">
              <a:lnSpc>
                <a:spcPct val="90000"/>
              </a:lnSpc>
            </a:pPr>
            <a:r>
              <a:rPr lang="fr-FR" sz="1800"/>
              <a:t>Le prélèvement urétral à la curette ne doit plus être pratiqué</a:t>
            </a:r>
          </a:p>
          <a:p>
            <a:pPr>
              <a:lnSpc>
                <a:spcPct val="90000"/>
              </a:lnSpc>
            </a:pPr>
            <a:r>
              <a:rPr lang="fr-FR" sz="2000"/>
              <a:t>La spermoculture n</a:t>
            </a:r>
            <a:r>
              <a:rPr lang="ja-JP" altLang="fr-FR" sz="2000">
                <a:latin typeface="Arial"/>
              </a:rPr>
              <a:t>’</a:t>
            </a:r>
            <a:r>
              <a:rPr lang="fr-FR" sz="2000"/>
              <a:t>est pas recommandée</a:t>
            </a:r>
          </a:p>
          <a:p>
            <a:pPr>
              <a:lnSpc>
                <a:spcPct val="90000"/>
              </a:lnSpc>
            </a:pPr>
            <a:r>
              <a:rPr lang="fr-FR" sz="2000"/>
              <a:t>La sérologie est inutile</a:t>
            </a:r>
            <a:endParaRPr lang="fr-FR" sz="2400"/>
          </a:p>
        </p:txBody>
      </p:sp>
      <p:pic>
        <p:nvPicPr>
          <p:cNvPr id="325636" name="Picture 10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52400"/>
            <a:ext cx="176530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5637" name="Picture 1029" descr="photo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0"/>
            <a:ext cx="842963" cy="138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1048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5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5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102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/>
              <a:t>Infections des OGE</a:t>
            </a:r>
            <a:br>
              <a:rPr lang="fr-FR" b="1"/>
            </a:br>
            <a:r>
              <a:rPr lang="fr-FR" b="1"/>
              <a:t>Urétrite</a:t>
            </a:r>
          </a:p>
        </p:txBody>
      </p:sp>
      <p:sp>
        <p:nvSpPr>
          <p:cNvPr id="31437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 typeface="Wingdings" charset="0"/>
              <a:buNone/>
            </a:pPr>
            <a:r>
              <a:rPr lang="fr-FR" sz="2400" b="1"/>
              <a:t>TTT = généralités</a:t>
            </a:r>
          </a:p>
          <a:p>
            <a:pPr>
              <a:lnSpc>
                <a:spcPct val="90000"/>
              </a:lnSpc>
            </a:pPr>
            <a:r>
              <a:rPr lang="fr-FR" sz="2000"/>
              <a:t>TTT systématique du Chlamydiae</a:t>
            </a:r>
          </a:p>
          <a:p>
            <a:pPr>
              <a:lnSpc>
                <a:spcPct val="90000"/>
              </a:lnSpc>
            </a:pPr>
            <a:r>
              <a:rPr lang="fr-FR" sz="2000"/>
              <a:t>Dépister les partenaires si IST</a:t>
            </a:r>
          </a:p>
          <a:p>
            <a:pPr>
              <a:lnSpc>
                <a:spcPct val="90000"/>
              </a:lnSpc>
            </a:pPr>
            <a:r>
              <a:rPr lang="fr-FR" sz="2000"/>
              <a:t>Rapports protégés</a:t>
            </a:r>
          </a:p>
          <a:p>
            <a:pPr>
              <a:lnSpc>
                <a:spcPct val="90000"/>
              </a:lnSpc>
            </a:pPr>
            <a:endParaRPr lang="fr-FR" sz="2400"/>
          </a:p>
        </p:txBody>
      </p:sp>
      <p:pic>
        <p:nvPicPr>
          <p:cNvPr id="314372" name="Picture 10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52400"/>
            <a:ext cx="176530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4374" name="Picture 1030" descr="photo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0"/>
            <a:ext cx="842963" cy="138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1226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4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4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Rectangle 102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/>
              <a:t>Infections des OGE</a:t>
            </a:r>
            <a:br>
              <a:rPr lang="fr-FR" b="1"/>
            </a:br>
            <a:r>
              <a:rPr lang="fr-FR" b="1"/>
              <a:t>Urétrite</a:t>
            </a:r>
          </a:p>
        </p:txBody>
      </p:sp>
      <p:sp>
        <p:nvSpPr>
          <p:cNvPr id="32665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 typeface="Wingdings" charset="0"/>
              <a:buNone/>
            </a:pPr>
            <a:r>
              <a:rPr lang="fr-FR" sz="2400" b="1"/>
              <a:t>TTT = Urétrite gonococcique</a:t>
            </a:r>
          </a:p>
          <a:p>
            <a:pPr>
              <a:lnSpc>
                <a:spcPct val="90000"/>
              </a:lnSpc>
            </a:pPr>
            <a:r>
              <a:rPr lang="fr-FR" sz="2000"/>
              <a:t>En 1</a:t>
            </a:r>
            <a:r>
              <a:rPr lang="fr-FR" sz="2000" baseline="30000"/>
              <a:t>ère</a:t>
            </a:r>
            <a:r>
              <a:rPr lang="fr-FR" sz="2000"/>
              <a:t> intention</a:t>
            </a:r>
          </a:p>
          <a:p>
            <a:pPr lvl="1">
              <a:lnSpc>
                <a:spcPct val="90000"/>
              </a:lnSpc>
            </a:pPr>
            <a:r>
              <a:rPr lang="fr-FR" sz="1800"/>
              <a:t>Ceftriaxone</a:t>
            </a:r>
          </a:p>
          <a:p>
            <a:pPr lvl="1">
              <a:lnSpc>
                <a:spcPct val="90000"/>
              </a:lnSpc>
            </a:pPr>
            <a:r>
              <a:rPr lang="fr-FR" sz="1800"/>
              <a:t>1 injection unique IM de 500mg</a:t>
            </a:r>
          </a:p>
          <a:p>
            <a:pPr lvl="1">
              <a:lnSpc>
                <a:spcPct val="90000"/>
              </a:lnSpc>
            </a:pPr>
            <a:r>
              <a:rPr lang="fr-FR" sz="1800"/>
              <a:t>aucune souche résistante à ce jour, bonne diffusion pharyngée</a:t>
            </a:r>
          </a:p>
          <a:p>
            <a:pPr>
              <a:lnSpc>
                <a:spcPct val="90000"/>
              </a:lnSpc>
            </a:pPr>
            <a:r>
              <a:rPr lang="fr-FR" sz="2000"/>
              <a:t>Si IM impossible ou refusée</a:t>
            </a:r>
          </a:p>
          <a:p>
            <a:pPr lvl="1">
              <a:lnSpc>
                <a:spcPct val="90000"/>
              </a:lnSpc>
            </a:pPr>
            <a:r>
              <a:rPr lang="fr-FR" sz="1800"/>
              <a:t>Céfixime</a:t>
            </a:r>
          </a:p>
          <a:p>
            <a:pPr lvl="1">
              <a:lnSpc>
                <a:spcPct val="90000"/>
              </a:lnSpc>
            </a:pPr>
            <a:r>
              <a:rPr lang="fr-FR" sz="1800"/>
              <a:t>1 prise orale de 400mg</a:t>
            </a:r>
          </a:p>
          <a:p>
            <a:pPr lvl="1">
              <a:lnSpc>
                <a:spcPct val="90000"/>
              </a:lnSpc>
            </a:pPr>
            <a:r>
              <a:rPr lang="fr-FR" sz="1800"/>
              <a:t>niveau de bactéricidie moins élevé et biodisponibilité variable</a:t>
            </a:r>
          </a:p>
          <a:p>
            <a:pPr>
              <a:lnSpc>
                <a:spcPct val="90000"/>
              </a:lnSpc>
            </a:pPr>
            <a:r>
              <a:rPr lang="fr-FR" sz="2000"/>
              <a:t>En cas d</a:t>
            </a:r>
            <a:r>
              <a:rPr lang="ja-JP" altLang="fr-FR" sz="2000">
                <a:latin typeface="Arial"/>
              </a:rPr>
              <a:t>’</a:t>
            </a:r>
            <a:r>
              <a:rPr lang="fr-FR" sz="2000"/>
              <a:t>allergie aux </a:t>
            </a:r>
            <a:r>
              <a:rPr lang="fr-FR" sz="2000">
                <a:cs typeface="Tahoma" charset="0"/>
              </a:rPr>
              <a:t>ß</a:t>
            </a:r>
            <a:r>
              <a:rPr lang="fr-FR" sz="2000"/>
              <a:t>-lactamines</a:t>
            </a:r>
          </a:p>
          <a:p>
            <a:pPr lvl="1">
              <a:lnSpc>
                <a:spcPct val="90000"/>
              </a:lnSpc>
            </a:pPr>
            <a:r>
              <a:rPr lang="fr-FR" sz="1800"/>
              <a:t>Spectinomycine 1 injection unique de 2g</a:t>
            </a:r>
          </a:p>
          <a:p>
            <a:pPr lvl="1">
              <a:lnSpc>
                <a:spcPct val="90000"/>
              </a:lnSpc>
            </a:pPr>
            <a:r>
              <a:rPr lang="fr-FR" sz="1800"/>
              <a:t>Ciprofloxacine 1 prise orale 500mg (40% de R en 2007)</a:t>
            </a:r>
          </a:p>
        </p:txBody>
      </p:sp>
      <p:pic>
        <p:nvPicPr>
          <p:cNvPr id="326660" name="Picture 10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52400"/>
            <a:ext cx="176530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6661" name="Picture 1029" descr="photo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0"/>
            <a:ext cx="842963" cy="138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1084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6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6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/>
              <a:t>Infections des OGE</a:t>
            </a:r>
            <a:br>
              <a:rPr lang="fr-FR" b="1"/>
            </a:br>
            <a:r>
              <a:rPr lang="fr-FR" b="1"/>
              <a:t>Urétrite</a:t>
            </a:r>
          </a:p>
        </p:txBody>
      </p:sp>
      <p:sp>
        <p:nvSpPr>
          <p:cNvPr id="327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charset="0"/>
              <a:buNone/>
            </a:pPr>
            <a:r>
              <a:rPr lang="fr-FR" sz="2400" b="1"/>
              <a:t>TTT</a:t>
            </a:r>
            <a:r>
              <a:rPr lang="fr-FR" sz="2400"/>
              <a:t> = </a:t>
            </a:r>
            <a:r>
              <a:rPr lang="fr-FR" sz="2400" b="1"/>
              <a:t>Urétrite Chlamydiae Trachomatis</a:t>
            </a:r>
          </a:p>
          <a:p>
            <a:r>
              <a:rPr lang="fr-FR" sz="2000"/>
              <a:t>En 1</a:t>
            </a:r>
            <a:r>
              <a:rPr lang="fr-FR" sz="2000" baseline="30000"/>
              <a:t>ère</a:t>
            </a:r>
            <a:r>
              <a:rPr lang="fr-FR" sz="2000"/>
              <a:t> intention</a:t>
            </a:r>
          </a:p>
          <a:p>
            <a:pPr lvl="1"/>
            <a:r>
              <a:rPr lang="fr-FR" sz="1800"/>
              <a:t>Azithromycine 1g PO en monodose</a:t>
            </a:r>
          </a:p>
          <a:p>
            <a:pPr lvl="1"/>
            <a:r>
              <a:rPr lang="fr-FR" sz="1800"/>
              <a:t>Céftriaxone innefficace</a:t>
            </a:r>
          </a:p>
          <a:p>
            <a:pPr>
              <a:lnSpc>
                <a:spcPct val="90000"/>
              </a:lnSpc>
            </a:pPr>
            <a:r>
              <a:rPr lang="fr-FR" sz="2000"/>
              <a:t>En 2</a:t>
            </a:r>
            <a:r>
              <a:rPr lang="fr-FR" sz="2000" baseline="30000"/>
              <a:t>ème</a:t>
            </a:r>
            <a:r>
              <a:rPr lang="fr-FR" sz="2000"/>
              <a:t> intention</a:t>
            </a:r>
          </a:p>
          <a:p>
            <a:pPr lvl="1">
              <a:lnSpc>
                <a:spcPct val="90000"/>
              </a:lnSpc>
            </a:pPr>
            <a:r>
              <a:rPr lang="fr-FR" sz="1800"/>
              <a:t>Doxycycline 200mg/j PO pdt 1 semaine</a:t>
            </a:r>
          </a:p>
          <a:p>
            <a:pPr lvl="1"/>
            <a:endParaRPr lang="fr-FR" sz="1800"/>
          </a:p>
        </p:txBody>
      </p:sp>
      <p:pic>
        <p:nvPicPr>
          <p:cNvPr id="3276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52400"/>
            <a:ext cx="176530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686" name="Picture 6" descr="C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0"/>
            <a:ext cx="8382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637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2906713"/>
            <a:ext cx="7772400" cy="1362075"/>
          </a:xfrm>
        </p:spPr>
        <p:txBody>
          <a:bodyPr/>
          <a:lstStyle/>
          <a:p>
            <a:pPr algn="ctr"/>
            <a:r>
              <a:rPr lang="fr-FR" dirty="0" err="1" smtClean="0"/>
              <a:t>Gangrene</a:t>
            </a:r>
            <a:r>
              <a:rPr lang="fr-FR" dirty="0" smtClean="0"/>
              <a:t> de fournier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9853508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 smtClean="0"/>
              <a:t>Fasciite</a:t>
            </a:r>
            <a:r>
              <a:rPr lang="fr-FR" dirty="0" smtClean="0"/>
              <a:t> nécrosante du périnée</a:t>
            </a:r>
          </a:p>
          <a:p>
            <a:r>
              <a:rPr lang="fr-FR" dirty="0" smtClean="0"/>
              <a:t>Immunodéprimé++: sujet âgé, diabétique</a:t>
            </a:r>
          </a:p>
          <a:p>
            <a:r>
              <a:rPr lang="fr-FR" dirty="0" smtClean="0"/>
              <a:t>Pronostic vital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4" name="Image 3" descr="IMG_00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63" y="3504352"/>
            <a:ext cx="2283470" cy="3032148"/>
          </a:xfrm>
          <a:prstGeom prst="rect">
            <a:avLst/>
          </a:prstGeom>
        </p:spPr>
      </p:pic>
      <p:pic>
        <p:nvPicPr>
          <p:cNvPr id="5" name="Image 4" descr="IMG_00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401" y="3504352"/>
            <a:ext cx="2299063" cy="306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473705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IMG_249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221" r="-71221"/>
          <a:stretch>
            <a:fillRect/>
          </a:stretch>
        </p:blipFill>
        <p:spPr>
          <a:xfrm>
            <a:off x="-2340261" y="932350"/>
            <a:ext cx="9443958" cy="5193813"/>
          </a:xfrm>
        </p:spPr>
      </p:pic>
      <p:pic>
        <p:nvPicPr>
          <p:cNvPr id="5" name="Image 4" descr="IMG_249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256" y="932350"/>
            <a:ext cx="3895359" cy="519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552044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0863" y="2906713"/>
            <a:ext cx="7772400" cy="1362075"/>
          </a:xfrm>
        </p:spPr>
        <p:txBody>
          <a:bodyPr/>
          <a:lstStyle/>
          <a:p>
            <a:pPr algn="ctr"/>
            <a:r>
              <a:rPr lang="fr-FR" dirty="0" smtClean="0"/>
              <a:t>TORSION DU CORDON TESTICULAIRE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781813"/>
            <a:ext cx="7772400" cy="1500187"/>
          </a:xfrm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45376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Times New Roman" charset="0"/>
              </a:rPr>
              <a:t>Torsion du cordon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FR">
                <a:latin typeface="Times New Roman" charset="0"/>
              </a:rPr>
              <a:t>1/4000 hommes &lt; 25 ans</a:t>
            </a:r>
          </a:p>
          <a:p>
            <a:r>
              <a:rPr lang="fr-FR">
                <a:latin typeface="Times New Roman" charset="0"/>
              </a:rPr>
              <a:t>Lésions irréversibles au delà de 6 heures (qq fois moins, qq fois plus, selon la nature de la spire !!!)</a:t>
            </a:r>
          </a:p>
          <a:p>
            <a:endParaRPr lang="fr-FR">
              <a:latin typeface="Times New Roman" charset="0"/>
            </a:endParaRPr>
          </a:p>
        </p:txBody>
      </p:sp>
      <p:pic>
        <p:nvPicPr>
          <p:cNvPr id="37892" name="Picture 2" descr="IMG_0009"/>
          <p:cNvPicPr>
            <a:picLocks noChangeAspect="1" noChangeArrowheads="1"/>
          </p:cNvPicPr>
          <p:nvPr/>
        </p:nvPicPr>
        <p:blipFill>
          <a:blip r:embed="rId2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3" t="27907" r="27907" b="30232"/>
          <a:stretch>
            <a:fillRect/>
          </a:stretch>
        </p:blipFill>
        <p:spPr bwMode="auto">
          <a:xfrm>
            <a:off x="4572000" y="3292050"/>
            <a:ext cx="4038600" cy="34083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7370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FFFF99"/>
                </a:solidFill>
                <a:latin typeface="Arial Narrow" charset="0"/>
              </a:rPr>
              <a:t>Cours IFSI Saint-Egrève Octobre 2009, Anatomie</a:t>
            </a:r>
          </a:p>
        </p:txBody>
      </p:sp>
      <p:sp>
        <p:nvSpPr>
          <p:cNvPr id="2867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80BD0BBA-B626-624B-BAB9-F742F7B130DC}" type="slidenum">
              <a:rPr lang="fr-FR" sz="1400">
                <a:solidFill>
                  <a:srgbClr val="FFFF99"/>
                </a:solidFill>
                <a:latin typeface="Arial Narrow" charset="0"/>
              </a:rPr>
              <a:pPr eaLnBrk="1" hangingPunct="1"/>
              <a:t>18</a:t>
            </a:fld>
            <a:endParaRPr lang="fr-FR" sz="1400">
              <a:solidFill>
                <a:srgbClr val="FFFF99"/>
              </a:solidFill>
              <a:latin typeface="Arial Narrow" charset="0"/>
            </a:endParaRPr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91017"/>
            <a:ext cx="77724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fr-FR" dirty="0" smtClean="0">
                <a:solidFill>
                  <a:srgbClr val="000000"/>
                </a:solidFill>
                <a:latin typeface="+mn-lt"/>
              </a:rPr>
              <a:t>Vessie</a:t>
            </a:r>
            <a:endParaRPr lang="fr-FR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8676" name="Line 3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28677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t="10001" r="25999" b="26001"/>
          <a:stretch>
            <a:fillRect/>
          </a:stretch>
        </p:blipFill>
        <p:spPr bwMode="auto">
          <a:xfrm>
            <a:off x="1219200" y="1447800"/>
            <a:ext cx="67056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425825" y="1698625"/>
            <a:ext cx="2974975" cy="1900238"/>
            <a:chOff x="2158" y="1070"/>
            <a:chExt cx="1874" cy="1197"/>
          </a:xfrm>
        </p:grpSpPr>
        <p:sp>
          <p:nvSpPr>
            <p:cNvPr id="28694" name="Freeform 6"/>
            <p:cNvSpPr>
              <a:spLocks/>
            </p:cNvSpPr>
            <p:nvPr/>
          </p:nvSpPr>
          <p:spPr bwMode="auto">
            <a:xfrm>
              <a:off x="2158" y="1070"/>
              <a:ext cx="1874" cy="1197"/>
            </a:xfrm>
            <a:custGeom>
              <a:avLst/>
              <a:gdLst>
                <a:gd name="T0" fmla="*/ 448 w 1874"/>
                <a:gd name="T1" fmla="*/ 18 h 1197"/>
                <a:gd name="T2" fmla="*/ 119 w 1874"/>
                <a:gd name="T3" fmla="*/ 128 h 1197"/>
                <a:gd name="T4" fmla="*/ 36 w 1874"/>
                <a:gd name="T5" fmla="*/ 256 h 1197"/>
                <a:gd name="T6" fmla="*/ 18 w 1874"/>
                <a:gd name="T7" fmla="*/ 365 h 1197"/>
                <a:gd name="T8" fmla="*/ 0 w 1874"/>
                <a:gd name="T9" fmla="*/ 466 h 1197"/>
                <a:gd name="T10" fmla="*/ 36 w 1874"/>
                <a:gd name="T11" fmla="*/ 576 h 1197"/>
                <a:gd name="T12" fmla="*/ 155 w 1874"/>
                <a:gd name="T13" fmla="*/ 722 h 1197"/>
                <a:gd name="T14" fmla="*/ 301 w 1874"/>
                <a:gd name="T15" fmla="*/ 823 h 1197"/>
                <a:gd name="T16" fmla="*/ 557 w 1874"/>
                <a:gd name="T17" fmla="*/ 987 h 1197"/>
                <a:gd name="T18" fmla="*/ 1106 w 1874"/>
                <a:gd name="T19" fmla="*/ 1197 h 1197"/>
                <a:gd name="T20" fmla="*/ 1225 w 1874"/>
                <a:gd name="T21" fmla="*/ 1133 h 1197"/>
                <a:gd name="T22" fmla="*/ 1335 w 1874"/>
                <a:gd name="T23" fmla="*/ 987 h 1197"/>
                <a:gd name="T24" fmla="*/ 1572 w 1874"/>
                <a:gd name="T25" fmla="*/ 868 h 1197"/>
                <a:gd name="T26" fmla="*/ 1691 w 1874"/>
                <a:gd name="T27" fmla="*/ 786 h 1197"/>
                <a:gd name="T28" fmla="*/ 1810 w 1874"/>
                <a:gd name="T29" fmla="*/ 704 h 1197"/>
                <a:gd name="T30" fmla="*/ 1856 w 1874"/>
                <a:gd name="T31" fmla="*/ 557 h 1197"/>
                <a:gd name="T32" fmla="*/ 1874 w 1874"/>
                <a:gd name="T33" fmla="*/ 457 h 1197"/>
                <a:gd name="T34" fmla="*/ 1874 w 1874"/>
                <a:gd name="T35" fmla="*/ 365 h 1197"/>
                <a:gd name="T36" fmla="*/ 1856 w 1874"/>
                <a:gd name="T37" fmla="*/ 292 h 1197"/>
                <a:gd name="T38" fmla="*/ 1810 w 1874"/>
                <a:gd name="T39" fmla="*/ 210 h 1197"/>
                <a:gd name="T40" fmla="*/ 1700 w 1874"/>
                <a:gd name="T41" fmla="*/ 91 h 1197"/>
                <a:gd name="T42" fmla="*/ 1472 w 1874"/>
                <a:gd name="T43" fmla="*/ 0 h 1197"/>
                <a:gd name="T44" fmla="*/ 932 w 1874"/>
                <a:gd name="T45" fmla="*/ 0 h 1197"/>
                <a:gd name="T46" fmla="*/ 448 w 1874"/>
                <a:gd name="T47" fmla="*/ 18 h 119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874"/>
                <a:gd name="T73" fmla="*/ 0 h 1197"/>
                <a:gd name="T74" fmla="*/ 1874 w 1874"/>
                <a:gd name="T75" fmla="*/ 1197 h 1197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874" h="1197">
                  <a:moveTo>
                    <a:pt x="448" y="18"/>
                  </a:moveTo>
                  <a:lnTo>
                    <a:pt x="119" y="128"/>
                  </a:lnTo>
                  <a:lnTo>
                    <a:pt x="36" y="256"/>
                  </a:lnTo>
                  <a:lnTo>
                    <a:pt x="18" y="365"/>
                  </a:lnTo>
                  <a:lnTo>
                    <a:pt x="0" y="466"/>
                  </a:lnTo>
                  <a:lnTo>
                    <a:pt x="36" y="576"/>
                  </a:lnTo>
                  <a:lnTo>
                    <a:pt x="155" y="722"/>
                  </a:lnTo>
                  <a:lnTo>
                    <a:pt x="301" y="823"/>
                  </a:lnTo>
                  <a:lnTo>
                    <a:pt x="557" y="987"/>
                  </a:lnTo>
                  <a:lnTo>
                    <a:pt x="1106" y="1197"/>
                  </a:lnTo>
                  <a:lnTo>
                    <a:pt x="1225" y="1133"/>
                  </a:lnTo>
                  <a:lnTo>
                    <a:pt x="1335" y="987"/>
                  </a:lnTo>
                  <a:lnTo>
                    <a:pt x="1572" y="868"/>
                  </a:lnTo>
                  <a:lnTo>
                    <a:pt x="1691" y="786"/>
                  </a:lnTo>
                  <a:lnTo>
                    <a:pt x="1810" y="704"/>
                  </a:lnTo>
                  <a:lnTo>
                    <a:pt x="1856" y="557"/>
                  </a:lnTo>
                  <a:lnTo>
                    <a:pt x="1874" y="457"/>
                  </a:lnTo>
                  <a:lnTo>
                    <a:pt x="1874" y="365"/>
                  </a:lnTo>
                  <a:lnTo>
                    <a:pt x="1856" y="292"/>
                  </a:lnTo>
                  <a:lnTo>
                    <a:pt x="1810" y="210"/>
                  </a:lnTo>
                  <a:lnTo>
                    <a:pt x="1700" y="91"/>
                  </a:lnTo>
                  <a:lnTo>
                    <a:pt x="1472" y="0"/>
                  </a:lnTo>
                  <a:lnTo>
                    <a:pt x="932" y="0"/>
                  </a:lnTo>
                  <a:lnTo>
                    <a:pt x="448" y="18"/>
                  </a:lnTo>
                  <a:close/>
                </a:path>
              </a:pathLst>
            </a:custGeom>
            <a:solidFill>
              <a:srgbClr val="FFFF99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8695" name="Text Box 7"/>
            <p:cNvSpPr txBox="1">
              <a:spLocks noChangeArrowheads="1"/>
            </p:cNvSpPr>
            <p:nvPr/>
          </p:nvSpPr>
          <p:spPr bwMode="auto">
            <a:xfrm>
              <a:off x="2832" y="1344"/>
              <a:ext cx="76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fr-FR">
                  <a:solidFill>
                    <a:srgbClr val="FFFFFF"/>
                  </a:solidFill>
                </a:rPr>
                <a:t>Vessie</a:t>
              </a: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2655888" y="3527425"/>
            <a:ext cx="2906712" cy="2582863"/>
            <a:chOff x="1673" y="2222"/>
            <a:chExt cx="1831" cy="1627"/>
          </a:xfrm>
        </p:grpSpPr>
        <p:sp>
          <p:nvSpPr>
            <p:cNvPr id="28692" name="Freeform 9"/>
            <p:cNvSpPr>
              <a:spLocks/>
            </p:cNvSpPr>
            <p:nvPr/>
          </p:nvSpPr>
          <p:spPr bwMode="auto">
            <a:xfrm>
              <a:off x="1673" y="2222"/>
              <a:ext cx="1719" cy="1627"/>
            </a:xfrm>
            <a:custGeom>
              <a:avLst/>
              <a:gdLst>
                <a:gd name="T0" fmla="*/ 92 w 1719"/>
                <a:gd name="T1" fmla="*/ 1627 h 1627"/>
                <a:gd name="T2" fmla="*/ 183 w 1719"/>
                <a:gd name="T3" fmla="*/ 1444 h 1627"/>
                <a:gd name="T4" fmla="*/ 366 w 1719"/>
                <a:gd name="T5" fmla="*/ 1353 h 1627"/>
                <a:gd name="T6" fmla="*/ 549 w 1719"/>
                <a:gd name="T7" fmla="*/ 1298 h 1627"/>
                <a:gd name="T8" fmla="*/ 887 w 1719"/>
                <a:gd name="T9" fmla="*/ 1325 h 1627"/>
                <a:gd name="T10" fmla="*/ 1143 w 1719"/>
                <a:gd name="T11" fmla="*/ 1353 h 1627"/>
                <a:gd name="T12" fmla="*/ 1335 w 1719"/>
                <a:gd name="T13" fmla="*/ 1371 h 1627"/>
                <a:gd name="T14" fmla="*/ 1481 w 1719"/>
                <a:gd name="T15" fmla="*/ 1344 h 1627"/>
                <a:gd name="T16" fmla="*/ 1564 w 1719"/>
                <a:gd name="T17" fmla="*/ 1252 h 1627"/>
                <a:gd name="T18" fmla="*/ 1637 w 1719"/>
                <a:gd name="T19" fmla="*/ 1033 h 1627"/>
                <a:gd name="T20" fmla="*/ 1673 w 1719"/>
                <a:gd name="T21" fmla="*/ 859 h 1627"/>
                <a:gd name="T22" fmla="*/ 1673 w 1719"/>
                <a:gd name="T23" fmla="*/ 631 h 1627"/>
                <a:gd name="T24" fmla="*/ 1719 w 1719"/>
                <a:gd name="T25" fmla="*/ 384 h 1627"/>
                <a:gd name="T26" fmla="*/ 1692 w 1719"/>
                <a:gd name="T27" fmla="*/ 0 h 1627"/>
                <a:gd name="T28" fmla="*/ 1564 w 1719"/>
                <a:gd name="T29" fmla="*/ 45 h 1627"/>
                <a:gd name="T30" fmla="*/ 1573 w 1719"/>
                <a:gd name="T31" fmla="*/ 439 h 1627"/>
                <a:gd name="T32" fmla="*/ 1600 w 1719"/>
                <a:gd name="T33" fmla="*/ 813 h 1627"/>
                <a:gd name="T34" fmla="*/ 1573 w 1719"/>
                <a:gd name="T35" fmla="*/ 969 h 1627"/>
                <a:gd name="T36" fmla="*/ 1500 w 1719"/>
                <a:gd name="T37" fmla="*/ 1170 h 1627"/>
                <a:gd name="T38" fmla="*/ 1399 w 1719"/>
                <a:gd name="T39" fmla="*/ 1271 h 1627"/>
                <a:gd name="T40" fmla="*/ 1198 w 1719"/>
                <a:gd name="T41" fmla="*/ 1289 h 1627"/>
                <a:gd name="T42" fmla="*/ 896 w 1719"/>
                <a:gd name="T43" fmla="*/ 1243 h 1627"/>
                <a:gd name="T44" fmla="*/ 585 w 1719"/>
                <a:gd name="T45" fmla="*/ 1225 h 1627"/>
                <a:gd name="T46" fmla="*/ 402 w 1719"/>
                <a:gd name="T47" fmla="*/ 1234 h 1627"/>
                <a:gd name="T48" fmla="*/ 156 w 1719"/>
                <a:gd name="T49" fmla="*/ 1362 h 1627"/>
                <a:gd name="T50" fmla="*/ 0 w 1719"/>
                <a:gd name="T51" fmla="*/ 1618 h 1627"/>
                <a:gd name="T52" fmla="*/ 92 w 1719"/>
                <a:gd name="T53" fmla="*/ 1627 h 162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719"/>
                <a:gd name="T82" fmla="*/ 0 h 1627"/>
                <a:gd name="T83" fmla="*/ 1719 w 1719"/>
                <a:gd name="T84" fmla="*/ 1627 h 162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719" h="1627">
                  <a:moveTo>
                    <a:pt x="92" y="1627"/>
                  </a:moveTo>
                  <a:lnTo>
                    <a:pt x="183" y="1444"/>
                  </a:lnTo>
                  <a:lnTo>
                    <a:pt x="366" y="1353"/>
                  </a:lnTo>
                  <a:lnTo>
                    <a:pt x="549" y="1298"/>
                  </a:lnTo>
                  <a:lnTo>
                    <a:pt x="887" y="1325"/>
                  </a:lnTo>
                  <a:lnTo>
                    <a:pt x="1143" y="1353"/>
                  </a:lnTo>
                  <a:lnTo>
                    <a:pt x="1335" y="1371"/>
                  </a:lnTo>
                  <a:lnTo>
                    <a:pt x="1481" y="1344"/>
                  </a:lnTo>
                  <a:lnTo>
                    <a:pt x="1564" y="1252"/>
                  </a:lnTo>
                  <a:lnTo>
                    <a:pt x="1637" y="1033"/>
                  </a:lnTo>
                  <a:lnTo>
                    <a:pt x="1673" y="859"/>
                  </a:lnTo>
                  <a:lnTo>
                    <a:pt x="1673" y="631"/>
                  </a:lnTo>
                  <a:lnTo>
                    <a:pt x="1719" y="384"/>
                  </a:lnTo>
                  <a:lnTo>
                    <a:pt x="1692" y="0"/>
                  </a:lnTo>
                  <a:lnTo>
                    <a:pt x="1564" y="45"/>
                  </a:lnTo>
                  <a:lnTo>
                    <a:pt x="1573" y="439"/>
                  </a:lnTo>
                  <a:lnTo>
                    <a:pt x="1600" y="813"/>
                  </a:lnTo>
                  <a:lnTo>
                    <a:pt x="1573" y="969"/>
                  </a:lnTo>
                  <a:lnTo>
                    <a:pt x="1500" y="1170"/>
                  </a:lnTo>
                  <a:lnTo>
                    <a:pt x="1399" y="1271"/>
                  </a:lnTo>
                  <a:lnTo>
                    <a:pt x="1198" y="1289"/>
                  </a:lnTo>
                  <a:lnTo>
                    <a:pt x="896" y="1243"/>
                  </a:lnTo>
                  <a:lnTo>
                    <a:pt x="585" y="1225"/>
                  </a:lnTo>
                  <a:lnTo>
                    <a:pt x="402" y="1234"/>
                  </a:lnTo>
                  <a:lnTo>
                    <a:pt x="156" y="1362"/>
                  </a:lnTo>
                  <a:lnTo>
                    <a:pt x="0" y="1618"/>
                  </a:lnTo>
                  <a:lnTo>
                    <a:pt x="92" y="1627"/>
                  </a:lnTo>
                  <a:close/>
                </a:path>
              </a:pathLst>
            </a:custGeom>
            <a:solidFill>
              <a:srgbClr val="FFCC66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8693" name="Text Box 10"/>
            <p:cNvSpPr txBox="1">
              <a:spLocks noChangeArrowheads="1"/>
            </p:cNvSpPr>
            <p:nvPr/>
          </p:nvSpPr>
          <p:spPr bwMode="auto">
            <a:xfrm>
              <a:off x="2736" y="3360"/>
              <a:ext cx="76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fr-FR">
                  <a:solidFill>
                    <a:srgbClr val="FFFFFF"/>
                  </a:solidFill>
                </a:rPr>
                <a:t>Urètre</a:t>
              </a:r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4648200" y="3527425"/>
            <a:ext cx="1577975" cy="1408113"/>
            <a:chOff x="2928" y="2222"/>
            <a:chExt cx="994" cy="887"/>
          </a:xfrm>
        </p:grpSpPr>
        <p:sp>
          <p:nvSpPr>
            <p:cNvPr id="28690" name="Freeform 12"/>
            <p:cNvSpPr>
              <a:spLocks/>
            </p:cNvSpPr>
            <p:nvPr/>
          </p:nvSpPr>
          <p:spPr bwMode="auto">
            <a:xfrm>
              <a:off x="2971" y="2222"/>
              <a:ext cx="951" cy="887"/>
            </a:xfrm>
            <a:custGeom>
              <a:avLst/>
              <a:gdLst>
                <a:gd name="T0" fmla="*/ 197 w 951"/>
                <a:gd name="T1" fmla="*/ 82 h 887"/>
                <a:gd name="T2" fmla="*/ 83 w 951"/>
                <a:gd name="T3" fmla="*/ 173 h 887"/>
                <a:gd name="T4" fmla="*/ 19 w 951"/>
                <a:gd name="T5" fmla="*/ 329 h 887"/>
                <a:gd name="T6" fmla="*/ 0 w 951"/>
                <a:gd name="T7" fmla="*/ 503 h 887"/>
                <a:gd name="T8" fmla="*/ 64 w 951"/>
                <a:gd name="T9" fmla="*/ 658 h 887"/>
                <a:gd name="T10" fmla="*/ 147 w 951"/>
                <a:gd name="T11" fmla="*/ 795 h 887"/>
                <a:gd name="T12" fmla="*/ 311 w 951"/>
                <a:gd name="T13" fmla="*/ 877 h 887"/>
                <a:gd name="T14" fmla="*/ 467 w 951"/>
                <a:gd name="T15" fmla="*/ 887 h 887"/>
                <a:gd name="T16" fmla="*/ 586 w 951"/>
                <a:gd name="T17" fmla="*/ 786 h 887"/>
                <a:gd name="T18" fmla="*/ 695 w 951"/>
                <a:gd name="T19" fmla="*/ 685 h 887"/>
                <a:gd name="T20" fmla="*/ 906 w 951"/>
                <a:gd name="T21" fmla="*/ 347 h 887"/>
                <a:gd name="T22" fmla="*/ 951 w 951"/>
                <a:gd name="T23" fmla="*/ 137 h 887"/>
                <a:gd name="T24" fmla="*/ 860 w 951"/>
                <a:gd name="T25" fmla="*/ 55 h 887"/>
                <a:gd name="T26" fmla="*/ 741 w 951"/>
                <a:gd name="T27" fmla="*/ 0 h 887"/>
                <a:gd name="T28" fmla="*/ 384 w 951"/>
                <a:gd name="T29" fmla="*/ 64 h 887"/>
                <a:gd name="T30" fmla="*/ 197 w 951"/>
                <a:gd name="T31" fmla="*/ 82 h 88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951"/>
                <a:gd name="T49" fmla="*/ 0 h 887"/>
                <a:gd name="T50" fmla="*/ 951 w 951"/>
                <a:gd name="T51" fmla="*/ 887 h 88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951" h="887">
                  <a:moveTo>
                    <a:pt x="197" y="82"/>
                  </a:moveTo>
                  <a:lnTo>
                    <a:pt x="83" y="173"/>
                  </a:lnTo>
                  <a:lnTo>
                    <a:pt x="19" y="329"/>
                  </a:lnTo>
                  <a:lnTo>
                    <a:pt x="0" y="503"/>
                  </a:lnTo>
                  <a:lnTo>
                    <a:pt x="64" y="658"/>
                  </a:lnTo>
                  <a:lnTo>
                    <a:pt x="147" y="795"/>
                  </a:lnTo>
                  <a:lnTo>
                    <a:pt x="311" y="877"/>
                  </a:lnTo>
                  <a:lnTo>
                    <a:pt x="467" y="887"/>
                  </a:lnTo>
                  <a:lnTo>
                    <a:pt x="586" y="786"/>
                  </a:lnTo>
                  <a:lnTo>
                    <a:pt x="695" y="685"/>
                  </a:lnTo>
                  <a:lnTo>
                    <a:pt x="906" y="347"/>
                  </a:lnTo>
                  <a:lnTo>
                    <a:pt x="951" y="137"/>
                  </a:lnTo>
                  <a:lnTo>
                    <a:pt x="860" y="55"/>
                  </a:lnTo>
                  <a:lnTo>
                    <a:pt x="741" y="0"/>
                  </a:lnTo>
                  <a:lnTo>
                    <a:pt x="384" y="64"/>
                  </a:lnTo>
                  <a:lnTo>
                    <a:pt x="197" y="82"/>
                  </a:lnTo>
                  <a:close/>
                </a:path>
              </a:pathLst>
            </a:custGeom>
            <a:solidFill>
              <a:srgbClr val="FF66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8691" name="Text Box 13"/>
            <p:cNvSpPr txBox="1">
              <a:spLocks noChangeArrowheads="1"/>
            </p:cNvSpPr>
            <p:nvPr/>
          </p:nvSpPr>
          <p:spPr bwMode="auto">
            <a:xfrm>
              <a:off x="2928" y="2496"/>
              <a:ext cx="86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fr-FR">
                  <a:solidFill>
                    <a:srgbClr val="FFFFFF"/>
                  </a:solidFill>
                </a:rPr>
                <a:t>Prostate</a:t>
              </a:r>
            </a:p>
          </p:txBody>
        </p:sp>
      </p:grp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5295900" y="3003550"/>
            <a:ext cx="1714500" cy="1720850"/>
            <a:chOff x="3336" y="1892"/>
            <a:chExt cx="1080" cy="1084"/>
          </a:xfrm>
        </p:grpSpPr>
        <p:sp>
          <p:nvSpPr>
            <p:cNvPr id="28688" name="Freeform 15"/>
            <p:cNvSpPr>
              <a:spLocks/>
            </p:cNvSpPr>
            <p:nvPr/>
          </p:nvSpPr>
          <p:spPr bwMode="auto">
            <a:xfrm>
              <a:off x="3336" y="1892"/>
              <a:ext cx="870" cy="1084"/>
            </a:xfrm>
            <a:custGeom>
              <a:avLst/>
              <a:gdLst>
                <a:gd name="T0" fmla="*/ 0 w 870"/>
                <a:gd name="T1" fmla="*/ 1084 h 1084"/>
                <a:gd name="T2" fmla="*/ 100 w 870"/>
                <a:gd name="T3" fmla="*/ 1024 h 1084"/>
                <a:gd name="T4" fmla="*/ 212 w 870"/>
                <a:gd name="T5" fmla="*/ 984 h 1084"/>
                <a:gd name="T6" fmla="*/ 300 w 870"/>
                <a:gd name="T7" fmla="*/ 872 h 1084"/>
                <a:gd name="T8" fmla="*/ 528 w 870"/>
                <a:gd name="T9" fmla="*/ 508 h 1084"/>
                <a:gd name="T10" fmla="*/ 560 w 870"/>
                <a:gd name="T11" fmla="*/ 448 h 1084"/>
                <a:gd name="T12" fmla="*/ 595 w 870"/>
                <a:gd name="T13" fmla="*/ 412 h 1084"/>
                <a:gd name="T14" fmla="*/ 688 w 870"/>
                <a:gd name="T15" fmla="*/ 380 h 1084"/>
                <a:gd name="T16" fmla="*/ 751 w 870"/>
                <a:gd name="T17" fmla="*/ 311 h 1084"/>
                <a:gd name="T18" fmla="*/ 797 w 870"/>
                <a:gd name="T19" fmla="*/ 202 h 1084"/>
                <a:gd name="T20" fmla="*/ 870 w 870"/>
                <a:gd name="T21" fmla="*/ 55 h 1084"/>
                <a:gd name="T22" fmla="*/ 848 w 870"/>
                <a:gd name="T23" fmla="*/ 0 h 1084"/>
                <a:gd name="T24" fmla="*/ 792 w 870"/>
                <a:gd name="T25" fmla="*/ 0 h 1084"/>
                <a:gd name="T26" fmla="*/ 740 w 870"/>
                <a:gd name="T27" fmla="*/ 32 h 1084"/>
                <a:gd name="T28" fmla="*/ 672 w 870"/>
                <a:gd name="T29" fmla="*/ 100 h 1084"/>
                <a:gd name="T30" fmla="*/ 608 w 870"/>
                <a:gd name="T31" fmla="*/ 164 h 1084"/>
                <a:gd name="T32" fmla="*/ 552 w 870"/>
                <a:gd name="T33" fmla="*/ 192 h 1084"/>
                <a:gd name="T34" fmla="*/ 488 w 870"/>
                <a:gd name="T35" fmla="*/ 268 h 1084"/>
                <a:gd name="T36" fmla="*/ 488 w 870"/>
                <a:gd name="T37" fmla="*/ 320 h 1084"/>
                <a:gd name="T38" fmla="*/ 520 w 870"/>
                <a:gd name="T39" fmla="*/ 384 h 1084"/>
                <a:gd name="T40" fmla="*/ 540 w 870"/>
                <a:gd name="T41" fmla="*/ 420 h 1084"/>
                <a:gd name="T42" fmla="*/ 516 w 870"/>
                <a:gd name="T43" fmla="*/ 484 h 1084"/>
                <a:gd name="T44" fmla="*/ 452 w 870"/>
                <a:gd name="T45" fmla="*/ 600 h 1084"/>
                <a:gd name="T46" fmla="*/ 368 w 870"/>
                <a:gd name="T47" fmla="*/ 728 h 1084"/>
                <a:gd name="T48" fmla="*/ 292 w 870"/>
                <a:gd name="T49" fmla="*/ 836 h 1084"/>
                <a:gd name="T50" fmla="*/ 248 w 870"/>
                <a:gd name="T51" fmla="*/ 904 h 1084"/>
                <a:gd name="T52" fmla="*/ 180 w 870"/>
                <a:gd name="T53" fmla="*/ 968 h 1084"/>
                <a:gd name="T54" fmla="*/ 8 w 870"/>
                <a:gd name="T55" fmla="*/ 1028 h 1084"/>
                <a:gd name="T56" fmla="*/ 0 w 870"/>
                <a:gd name="T57" fmla="*/ 1084 h 108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870"/>
                <a:gd name="T88" fmla="*/ 0 h 1084"/>
                <a:gd name="T89" fmla="*/ 870 w 870"/>
                <a:gd name="T90" fmla="*/ 1084 h 108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870" h="1084">
                  <a:moveTo>
                    <a:pt x="0" y="1084"/>
                  </a:moveTo>
                  <a:lnTo>
                    <a:pt x="100" y="1024"/>
                  </a:lnTo>
                  <a:lnTo>
                    <a:pt x="212" y="984"/>
                  </a:lnTo>
                  <a:lnTo>
                    <a:pt x="300" y="872"/>
                  </a:lnTo>
                  <a:lnTo>
                    <a:pt x="528" y="508"/>
                  </a:lnTo>
                  <a:lnTo>
                    <a:pt x="560" y="448"/>
                  </a:lnTo>
                  <a:lnTo>
                    <a:pt x="595" y="412"/>
                  </a:lnTo>
                  <a:lnTo>
                    <a:pt x="688" y="380"/>
                  </a:lnTo>
                  <a:lnTo>
                    <a:pt x="751" y="311"/>
                  </a:lnTo>
                  <a:lnTo>
                    <a:pt x="797" y="202"/>
                  </a:lnTo>
                  <a:lnTo>
                    <a:pt x="870" y="55"/>
                  </a:lnTo>
                  <a:lnTo>
                    <a:pt x="848" y="0"/>
                  </a:lnTo>
                  <a:lnTo>
                    <a:pt x="792" y="0"/>
                  </a:lnTo>
                  <a:lnTo>
                    <a:pt x="740" y="32"/>
                  </a:lnTo>
                  <a:lnTo>
                    <a:pt x="672" y="100"/>
                  </a:lnTo>
                  <a:lnTo>
                    <a:pt x="608" y="164"/>
                  </a:lnTo>
                  <a:lnTo>
                    <a:pt x="552" y="192"/>
                  </a:lnTo>
                  <a:lnTo>
                    <a:pt x="488" y="268"/>
                  </a:lnTo>
                  <a:lnTo>
                    <a:pt x="488" y="320"/>
                  </a:lnTo>
                  <a:lnTo>
                    <a:pt x="520" y="384"/>
                  </a:lnTo>
                  <a:lnTo>
                    <a:pt x="540" y="420"/>
                  </a:lnTo>
                  <a:lnTo>
                    <a:pt x="516" y="484"/>
                  </a:lnTo>
                  <a:lnTo>
                    <a:pt x="452" y="600"/>
                  </a:lnTo>
                  <a:lnTo>
                    <a:pt x="368" y="728"/>
                  </a:lnTo>
                  <a:lnTo>
                    <a:pt x="292" y="836"/>
                  </a:lnTo>
                  <a:lnTo>
                    <a:pt x="248" y="904"/>
                  </a:lnTo>
                  <a:lnTo>
                    <a:pt x="180" y="968"/>
                  </a:lnTo>
                  <a:lnTo>
                    <a:pt x="8" y="1028"/>
                  </a:lnTo>
                  <a:lnTo>
                    <a:pt x="0" y="1084"/>
                  </a:lnTo>
                  <a:close/>
                </a:path>
              </a:pathLst>
            </a:custGeom>
            <a:solidFill>
              <a:srgbClr val="FF33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8689" name="Text Box 16"/>
            <p:cNvSpPr txBox="1">
              <a:spLocks noChangeArrowheads="1"/>
            </p:cNvSpPr>
            <p:nvPr/>
          </p:nvSpPr>
          <p:spPr bwMode="auto">
            <a:xfrm>
              <a:off x="3840" y="2016"/>
              <a:ext cx="57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fr-FR">
                  <a:solidFill>
                    <a:srgbClr val="FFFFFF"/>
                  </a:solidFill>
                </a:rPr>
                <a:t>V.S.</a:t>
              </a:r>
            </a:p>
          </p:txBody>
        </p:sp>
      </p:grpSp>
      <p:sp>
        <p:nvSpPr>
          <p:cNvPr id="28682" name="Text Box 17"/>
          <p:cNvSpPr txBox="1">
            <a:spLocks noChangeArrowheads="1"/>
          </p:cNvSpPr>
          <p:nvPr/>
        </p:nvSpPr>
        <p:spPr bwMode="auto">
          <a:xfrm>
            <a:off x="381000" y="198120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fr-FR"/>
          </a:p>
        </p:txBody>
      </p:sp>
      <p:grpSp>
        <p:nvGrpSpPr>
          <p:cNvPr id="28683" name="Group 18"/>
          <p:cNvGrpSpPr>
            <a:grpSpLocks/>
          </p:cNvGrpSpPr>
          <p:nvPr/>
        </p:nvGrpSpPr>
        <p:grpSpPr bwMode="auto">
          <a:xfrm>
            <a:off x="304800" y="4724400"/>
            <a:ext cx="1066800" cy="1143000"/>
            <a:chOff x="192" y="1536"/>
            <a:chExt cx="672" cy="720"/>
          </a:xfrm>
        </p:grpSpPr>
        <p:grpSp>
          <p:nvGrpSpPr>
            <p:cNvPr id="28684" name="Group 19"/>
            <p:cNvGrpSpPr>
              <a:grpSpLocks/>
            </p:cNvGrpSpPr>
            <p:nvPr/>
          </p:nvGrpSpPr>
          <p:grpSpPr bwMode="auto">
            <a:xfrm>
              <a:off x="288" y="1584"/>
              <a:ext cx="528" cy="576"/>
              <a:chOff x="288" y="1584"/>
              <a:chExt cx="528" cy="576"/>
            </a:xfrm>
          </p:grpSpPr>
          <p:sp>
            <p:nvSpPr>
              <p:cNvPr id="28686" name="Oval 20"/>
              <p:cNvSpPr>
                <a:spLocks noChangeArrowheads="1"/>
              </p:cNvSpPr>
              <p:nvPr/>
            </p:nvSpPr>
            <p:spPr bwMode="auto">
              <a:xfrm>
                <a:off x="288" y="1776"/>
                <a:ext cx="432" cy="384"/>
              </a:xfrm>
              <a:prstGeom prst="ellipse">
                <a:avLst/>
              </a:prstGeom>
              <a:noFill/>
              <a:ln w="5715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8687" name="Line 21"/>
              <p:cNvSpPr>
                <a:spLocks noChangeShapeType="1"/>
              </p:cNvSpPr>
              <p:nvPr/>
            </p:nvSpPr>
            <p:spPr bwMode="auto">
              <a:xfrm flipV="1">
                <a:off x="624" y="1584"/>
                <a:ext cx="192" cy="192"/>
              </a:xfrm>
              <a:prstGeom prst="line">
                <a:avLst/>
              </a:prstGeom>
              <a:noFill/>
              <a:ln w="57150">
                <a:solidFill>
                  <a:srgbClr val="FFFF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28685" name="Rectangle 22"/>
            <p:cNvSpPr>
              <a:spLocks noChangeArrowheads="1"/>
            </p:cNvSpPr>
            <p:nvPr/>
          </p:nvSpPr>
          <p:spPr bwMode="auto">
            <a:xfrm>
              <a:off x="192" y="1536"/>
              <a:ext cx="672" cy="720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733209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Times New Roman" charset="0"/>
              </a:rPr>
              <a:t>Torsion du cordon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7772400" cy="4114800"/>
          </a:xfrm>
        </p:spPr>
        <p:txBody>
          <a:bodyPr>
            <a:normAutofit fontScale="92500" lnSpcReduction="20000"/>
          </a:bodyPr>
          <a:lstStyle/>
          <a:p>
            <a:r>
              <a:rPr lang="fr-FR">
                <a:latin typeface="Times New Roman" charset="0"/>
              </a:rPr>
              <a:t>Tableau typique…</a:t>
            </a:r>
          </a:p>
          <a:p>
            <a:r>
              <a:rPr lang="fr-FR">
                <a:latin typeface="Times New Roman" charset="0"/>
              </a:rPr>
              <a:t>Les autres tableaux</a:t>
            </a:r>
          </a:p>
          <a:p>
            <a:pPr lvl="2"/>
            <a:r>
              <a:rPr lang="fr-FR">
                <a:latin typeface="Times New Roman" charset="0"/>
                <a:ea typeface="ＭＳ Ｐゴシック" charset="0"/>
              </a:rPr>
              <a:t>Syndrome abdominal prédominant</a:t>
            </a:r>
          </a:p>
          <a:p>
            <a:pPr lvl="2"/>
            <a:r>
              <a:rPr lang="fr-FR">
                <a:latin typeface="Times New Roman" charset="0"/>
                <a:ea typeface="ＭＳ Ｐゴシック" charset="0"/>
              </a:rPr>
              <a:t>Colique néphrétique</a:t>
            </a:r>
          </a:p>
          <a:p>
            <a:pPr lvl="2"/>
            <a:r>
              <a:rPr lang="fr-FR">
                <a:latin typeface="Times New Roman" charset="0"/>
                <a:ea typeface="ＭＳ Ｐゴシック" charset="0"/>
              </a:rPr>
              <a:t>Hernie étranglée</a:t>
            </a:r>
          </a:p>
          <a:p>
            <a:pPr lvl="2"/>
            <a:r>
              <a:rPr lang="fr-FR">
                <a:latin typeface="Times New Roman" charset="0"/>
                <a:ea typeface="ＭＳ Ｐゴシック" charset="0"/>
              </a:rPr>
              <a:t>Fièvre</a:t>
            </a:r>
          </a:p>
          <a:p>
            <a:pPr lvl="2"/>
            <a:r>
              <a:rPr lang="fr-FR">
                <a:latin typeface="Times New Roman" charset="0"/>
                <a:ea typeface="ＭＳ Ｐゴシック" charset="0"/>
              </a:rPr>
              <a:t>Orchiépididymite</a:t>
            </a:r>
          </a:p>
          <a:p>
            <a:pPr lvl="2"/>
            <a:r>
              <a:rPr lang="fr-FR">
                <a:latin typeface="Times New Roman" charset="0"/>
                <a:ea typeface="ＭＳ Ｐゴシック" charset="0"/>
              </a:rPr>
              <a:t>Testicule cryptorchide</a:t>
            </a:r>
          </a:p>
          <a:p>
            <a:pPr lvl="2"/>
            <a:r>
              <a:rPr lang="fr-FR">
                <a:latin typeface="Times New Roman" charset="0"/>
                <a:ea typeface="ＭＳ Ｐゴシック" charset="0"/>
              </a:rPr>
              <a:t>Après orchidopexie</a:t>
            </a:r>
          </a:p>
          <a:p>
            <a:pPr lvl="2"/>
            <a:r>
              <a:rPr lang="fr-FR">
                <a:latin typeface="Times New Roman" charset="0"/>
                <a:ea typeface="ＭＳ Ｐゴシック" charset="0"/>
              </a:rPr>
              <a:t>Torsion d</a:t>
            </a:r>
            <a:r>
              <a:rPr lang="ja-JP" altLang="fr-FR">
                <a:latin typeface="Times New Roman" charset="0"/>
                <a:ea typeface="ＭＳ Ｐゴシック" charset="0"/>
              </a:rPr>
              <a:t>’</a:t>
            </a:r>
            <a:r>
              <a:rPr lang="fr-FR" altLang="ja-JP">
                <a:latin typeface="Times New Roman" charset="0"/>
                <a:ea typeface="ＭＳ Ｐゴシック" charset="0"/>
              </a:rPr>
              <a:t>hydatide</a:t>
            </a:r>
          </a:p>
          <a:p>
            <a:pPr lvl="2"/>
            <a:r>
              <a:rPr lang="fr-FR">
                <a:latin typeface="Times New Roman" charset="0"/>
                <a:ea typeface="ＭＳ Ｐゴシック" charset="0"/>
              </a:rPr>
              <a:t>Post-traumatique</a:t>
            </a:r>
          </a:p>
        </p:txBody>
      </p:sp>
      <p:pic>
        <p:nvPicPr>
          <p:cNvPr id="38916" name="Picture 10" descr="dead_test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496" y="1205625"/>
            <a:ext cx="2678700" cy="2662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 descr="IMG_227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748" y="4034827"/>
            <a:ext cx="2009043" cy="2678724"/>
          </a:xfrm>
          <a:prstGeom prst="rect">
            <a:avLst/>
          </a:prstGeom>
        </p:spPr>
      </p:pic>
      <p:pic>
        <p:nvPicPr>
          <p:cNvPr id="3" name="Image 2" descr="IMG_227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620" y="4034827"/>
            <a:ext cx="2009043" cy="267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303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Times New Roman" charset="0"/>
              </a:rPr>
              <a:t>Torsion du cordon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FR">
                <a:latin typeface="Times New Roman" charset="0"/>
              </a:rPr>
              <a:t>Imagerie ou pas ?</a:t>
            </a:r>
          </a:p>
          <a:p>
            <a:pPr lvl="1"/>
            <a:r>
              <a:rPr lang="fr-FR">
                <a:latin typeface="Times New Roman" charset="0"/>
                <a:ea typeface="ＭＳ Ｐゴシック" charset="0"/>
              </a:rPr>
              <a:t>Toute douleur aiguë du testicule est une torsion et doit être explorée</a:t>
            </a:r>
          </a:p>
          <a:p>
            <a:pPr lvl="1"/>
            <a:r>
              <a:rPr lang="fr-FR">
                <a:latin typeface="Times New Roman" charset="0"/>
                <a:ea typeface="ＭＳ Ｐゴシック" charset="0"/>
              </a:rPr>
              <a:t>1ère cause de procès en urologie</a:t>
            </a:r>
          </a:p>
          <a:p>
            <a:pPr lvl="1"/>
            <a:r>
              <a:rPr lang="fr-FR">
                <a:latin typeface="Times New Roman" charset="0"/>
                <a:ea typeface="ＭＳ Ｐゴシック" charset="0"/>
              </a:rPr>
              <a:t>Attitudes des experts a-t-il été opéré en urgences</a:t>
            </a:r>
          </a:p>
          <a:p>
            <a:pPr lvl="1"/>
            <a:r>
              <a:rPr lang="fr-FR">
                <a:latin typeface="Times New Roman" charset="0"/>
                <a:ea typeface="ＭＳ Ｐゴシック" charset="0"/>
              </a:rPr>
              <a:t>Echo-doppler avec étude de la vascularisation de la pulpe testiculaire si doute très élevé, ou si ancienneté… mais...</a:t>
            </a:r>
          </a:p>
        </p:txBody>
      </p:sp>
    </p:spTree>
    <p:extLst>
      <p:ext uri="{BB962C8B-B14F-4D97-AF65-F5344CB8AC3E}">
        <p14:creationId xmlns:p14="http://schemas.microsoft.com/office/powerpoint/2010/main" val="3081213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fr-FR">
                <a:latin typeface="Times New Roman" charset="0"/>
              </a:rPr>
              <a:t>Priapisme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219200"/>
            <a:ext cx="4267200" cy="4114800"/>
          </a:xfrm>
        </p:spPr>
        <p:txBody>
          <a:bodyPr>
            <a:normAutofit fontScale="92500" lnSpcReduction="20000"/>
          </a:bodyPr>
          <a:lstStyle/>
          <a:p>
            <a:r>
              <a:rPr lang="fr-FR">
                <a:latin typeface="Times New Roman" charset="0"/>
              </a:rPr>
              <a:t>Érection prolongée, douloureuse (drépano, iatrogène)</a:t>
            </a:r>
          </a:p>
          <a:p>
            <a:r>
              <a:rPr lang="fr-FR">
                <a:latin typeface="Times New Roman" charset="0"/>
              </a:rPr>
              <a:t>Séquelle : fibrose des corps caverneux et impuissance érectile</a:t>
            </a:r>
          </a:p>
          <a:p>
            <a:r>
              <a:rPr lang="fr-FR">
                <a:latin typeface="Times New Roman" charset="0"/>
              </a:rPr>
              <a:t>Séquelles apparaissent après 4 heures, graves après 24H et irréversibles après 48H</a:t>
            </a:r>
          </a:p>
        </p:txBody>
      </p:sp>
      <p:pic>
        <p:nvPicPr>
          <p:cNvPr id="4096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209800"/>
            <a:ext cx="3390900" cy="354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6127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7772400" cy="1143000"/>
          </a:xfrm>
        </p:spPr>
        <p:txBody>
          <a:bodyPr/>
          <a:lstStyle/>
          <a:p>
            <a:r>
              <a:rPr lang="fr-FR">
                <a:latin typeface="Times New Roman" charset="0"/>
              </a:rPr>
              <a:t>Priapisme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685800"/>
            <a:ext cx="7772400" cy="4114800"/>
          </a:xfrm>
        </p:spPr>
        <p:txBody>
          <a:bodyPr/>
          <a:lstStyle/>
          <a:p>
            <a:r>
              <a:rPr lang="fr-FR">
                <a:latin typeface="Times New Roman" charset="0"/>
              </a:rPr>
              <a:t>Priapisme à bas débit ou ischémique</a:t>
            </a:r>
          </a:p>
          <a:p>
            <a:pPr lvl="1"/>
            <a:r>
              <a:rPr lang="fr-FR">
                <a:latin typeface="Times New Roman" charset="0"/>
                <a:ea typeface="ＭＳ Ｐゴシック" charset="0"/>
              </a:rPr>
              <a:t>essai aspiration-injection α +</a:t>
            </a:r>
          </a:p>
          <a:p>
            <a:pPr lvl="1"/>
            <a:r>
              <a:rPr lang="fr-FR">
                <a:latin typeface="Times New Roman" charset="0"/>
                <a:ea typeface="ＭＳ Ｐゴシック" charset="0"/>
              </a:rPr>
              <a:t>shunt caverno-spongieux (true-cut, Algolhab, veine céphalique, veine dorsale de la verge…)</a:t>
            </a:r>
          </a:p>
        </p:txBody>
      </p:sp>
      <p:pic>
        <p:nvPicPr>
          <p:cNvPr id="41988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24200"/>
            <a:ext cx="31750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819400"/>
            <a:ext cx="19177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050" y="3124200"/>
            <a:ext cx="3786188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0704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re 1"/>
          <p:cNvSpPr>
            <a:spLocks noGrp="1"/>
          </p:cNvSpPr>
          <p:nvPr>
            <p:ph type="title"/>
          </p:nvPr>
        </p:nvSpPr>
        <p:spPr>
          <a:xfrm>
            <a:off x="-914400" y="609600"/>
            <a:ext cx="7772400" cy="1143000"/>
          </a:xfrm>
        </p:spPr>
        <p:txBody>
          <a:bodyPr/>
          <a:lstStyle/>
          <a:p>
            <a:r>
              <a:rPr lang="fr-FR">
                <a:latin typeface="Times New Roman" charset="0"/>
              </a:rPr>
              <a:t>Fracture corps caverneux</a:t>
            </a:r>
          </a:p>
        </p:txBody>
      </p:sp>
      <p:sp>
        <p:nvSpPr>
          <p:cNvPr id="54275" name="Espace réservé du contenu 2"/>
          <p:cNvSpPr>
            <a:spLocks noGrp="1"/>
          </p:cNvSpPr>
          <p:nvPr>
            <p:ph idx="1"/>
          </p:nvPr>
        </p:nvSpPr>
        <p:spPr>
          <a:xfrm>
            <a:off x="685800" y="1981200"/>
            <a:ext cx="4038600" cy="4114800"/>
          </a:xfrm>
        </p:spPr>
        <p:txBody>
          <a:bodyPr>
            <a:normAutofit lnSpcReduction="10000"/>
          </a:bodyPr>
          <a:lstStyle/>
          <a:p>
            <a:r>
              <a:rPr lang="fr-FR">
                <a:latin typeface="Times New Roman" charset="0"/>
              </a:rPr>
              <a:t>Le faux-pas du coït</a:t>
            </a:r>
          </a:p>
          <a:p>
            <a:r>
              <a:rPr lang="fr-FR">
                <a:latin typeface="Times New Roman" charset="0"/>
              </a:rPr>
              <a:t>Rapport sexuel (position d</a:t>
            </a:r>
            <a:r>
              <a:rPr lang="ja-JP" altLang="fr-FR">
                <a:latin typeface="Times New Roman" charset="0"/>
              </a:rPr>
              <a:t>’</a:t>
            </a:r>
            <a:r>
              <a:rPr lang="fr-FR">
                <a:latin typeface="Times New Roman" charset="0"/>
              </a:rPr>
              <a:t>andromaque)</a:t>
            </a:r>
          </a:p>
          <a:p>
            <a:r>
              <a:rPr lang="fr-FR">
                <a:latin typeface="Times New Roman" charset="0"/>
              </a:rPr>
              <a:t>Douleur, craquement</a:t>
            </a:r>
          </a:p>
          <a:p>
            <a:r>
              <a:rPr lang="fr-FR">
                <a:latin typeface="Times New Roman" charset="0"/>
              </a:rPr>
              <a:t>Clinique</a:t>
            </a:r>
          </a:p>
          <a:p>
            <a:r>
              <a:rPr lang="fr-FR">
                <a:latin typeface="Times New Roman" charset="0"/>
              </a:rPr>
              <a:t> « verge aubergine »</a:t>
            </a:r>
          </a:p>
          <a:p>
            <a:r>
              <a:rPr lang="fr-FR">
                <a:latin typeface="Times New Roman" charset="0"/>
              </a:rPr>
              <a:t> parfois urétrorragie</a:t>
            </a:r>
          </a:p>
        </p:txBody>
      </p:sp>
      <p:pic>
        <p:nvPicPr>
          <p:cNvPr id="54276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524000"/>
            <a:ext cx="3378200" cy="223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00" y="-152400"/>
            <a:ext cx="2171700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352800"/>
            <a:ext cx="28575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5609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Times New Roman" charset="0"/>
              </a:rPr>
              <a:t>Traitement chirurgical</a:t>
            </a:r>
          </a:p>
        </p:txBody>
      </p:sp>
      <p:sp>
        <p:nvSpPr>
          <p:cNvPr id="55299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>
              <a:latin typeface="Times New Roman" charset="0"/>
            </a:endParaRPr>
          </a:p>
        </p:txBody>
      </p:sp>
      <p:pic>
        <p:nvPicPr>
          <p:cNvPr id="55300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905000"/>
            <a:ext cx="6273800" cy="470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7931960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Times New Roman" charset="0"/>
              </a:rPr>
              <a:t>Traitement chirurgical</a:t>
            </a:r>
          </a:p>
        </p:txBody>
      </p:sp>
      <p:pic>
        <p:nvPicPr>
          <p:cNvPr id="2" name="Espace réservé du contenu 1" descr="IMG_2886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2" r="-92"/>
          <a:stretch/>
        </p:blipFill>
        <p:spPr>
          <a:xfrm>
            <a:off x="134684" y="1985075"/>
            <a:ext cx="2809099" cy="3712307"/>
          </a:xfrm>
        </p:spPr>
      </p:pic>
      <p:pic>
        <p:nvPicPr>
          <p:cNvPr id="3" name="Image 2" descr="IMG_289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091" y="1985075"/>
            <a:ext cx="2784230" cy="3712307"/>
          </a:xfrm>
          <a:prstGeom prst="rect">
            <a:avLst/>
          </a:prstGeom>
        </p:spPr>
      </p:pic>
      <p:pic>
        <p:nvPicPr>
          <p:cNvPr id="4" name="Image 3" descr="IMG_289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725" y="1985075"/>
            <a:ext cx="2795340" cy="372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119063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re 1"/>
          <p:cNvSpPr>
            <a:spLocks noGrp="1"/>
          </p:cNvSpPr>
          <p:nvPr>
            <p:ph type="title"/>
          </p:nvPr>
        </p:nvSpPr>
        <p:spPr>
          <a:xfrm>
            <a:off x="-1905000" y="609600"/>
            <a:ext cx="7772400" cy="1143000"/>
          </a:xfrm>
        </p:spPr>
        <p:txBody>
          <a:bodyPr/>
          <a:lstStyle/>
          <a:p>
            <a:r>
              <a:rPr lang="fr-FR">
                <a:latin typeface="Times New Roman" charset="0"/>
              </a:rPr>
              <a:t>Rupture du frein</a:t>
            </a:r>
          </a:p>
        </p:txBody>
      </p:sp>
      <p:sp>
        <p:nvSpPr>
          <p:cNvPr id="56323" name="Espace réservé du contenu 2"/>
          <p:cNvSpPr>
            <a:spLocks noGrp="1"/>
          </p:cNvSpPr>
          <p:nvPr>
            <p:ph idx="1"/>
          </p:nvPr>
        </p:nvSpPr>
        <p:spPr>
          <a:xfrm>
            <a:off x="228600" y="2743200"/>
            <a:ext cx="7772400" cy="4114800"/>
          </a:xfrm>
        </p:spPr>
        <p:txBody>
          <a:bodyPr/>
          <a:lstStyle/>
          <a:p>
            <a:r>
              <a:rPr lang="fr-FR">
                <a:latin typeface="Times New Roman" charset="0"/>
              </a:rPr>
              <a:t>Rupture du frein</a:t>
            </a:r>
          </a:p>
          <a:p>
            <a:r>
              <a:rPr lang="fr-FR">
                <a:latin typeface="Times New Roman" charset="0"/>
              </a:rPr>
              <a:t>Rapport sexuel, </a:t>
            </a:r>
          </a:p>
          <a:p>
            <a:r>
              <a:rPr lang="fr-FR">
                <a:latin typeface="Times New Roman" charset="0"/>
              </a:rPr>
              <a:t>Compression, désinfection</a:t>
            </a:r>
          </a:p>
          <a:p>
            <a:r>
              <a:rPr lang="fr-FR">
                <a:latin typeface="Times New Roman" charset="0"/>
              </a:rPr>
              <a:t>Suture sous anesthésie locale (gel de Xylocaïne)</a:t>
            </a:r>
          </a:p>
          <a:p>
            <a:r>
              <a:rPr lang="fr-FR">
                <a:latin typeface="Times New Roman" charset="0"/>
              </a:rPr>
              <a:t>Avis urologique secondairement</a:t>
            </a:r>
          </a:p>
          <a:p>
            <a:r>
              <a:rPr lang="fr-FR">
                <a:latin typeface="Times New Roman" charset="0"/>
              </a:rPr>
              <a:t>Plastie +/- circoncision</a:t>
            </a:r>
          </a:p>
        </p:txBody>
      </p:sp>
      <p:pic>
        <p:nvPicPr>
          <p:cNvPr id="5632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52400"/>
            <a:ext cx="381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589636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re 1"/>
          <p:cNvSpPr>
            <a:spLocks noGrp="1"/>
          </p:cNvSpPr>
          <p:nvPr>
            <p:ph type="title"/>
          </p:nvPr>
        </p:nvSpPr>
        <p:spPr>
          <a:xfrm>
            <a:off x="-1828800" y="0"/>
            <a:ext cx="7772400" cy="1143000"/>
          </a:xfrm>
        </p:spPr>
        <p:txBody>
          <a:bodyPr/>
          <a:lstStyle/>
          <a:p>
            <a:r>
              <a:rPr lang="fr-FR">
                <a:latin typeface="Times New Roman" charset="0"/>
              </a:rPr>
              <a:t>Paraphimosis</a:t>
            </a:r>
          </a:p>
        </p:txBody>
      </p:sp>
      <p:sp>
        <p:nvSpPr>
          <p:cNvPr id="57347" name="Espace réservé du contenu 2"/>
          <p:cNvSpPr>
            <a:spLocks noGrp="1"/>
          </p:cNvSpPr>
          <p:nvPr>
            <p:ph idx="1"/>
          </p:nvPr>
        </p:nvSpPr>
        <p:spPr>
          <a:xfrm>
            <a:off x="609600" y="914400"/>
            <a:ext cx="7772400" cy="4114800"/>
          </a:xfrm>
        </p:spPr>
        <p:txBody>
          <a:bodyPr/>
          <a:lstStyle/>
          <a:p>
            <a:r>
              <a:rPr lang="fr-FR">
                <a:latin typeface="Times New Roman" charset="0"/>
              </a:rPr>
              <a:t>Etranglement du gland par le décallotage d</a:t>
            </a:r>
            <a:r>
              <a:rPr lang="ja-JP" altLang="fr-FR">
                <a:latin typeface="Times New Roman" charset="0"/>
              </a:rPr>
              <a:t>’</a:t>
            </a:r>
            <a:r>
              <a:rPr lang="fr-FR">
                <a:latin typeface="Times New Roman" charset="0"/>
              </a:rPr>
              <a:t>un prépuce trop étroit</a:t>
            </a:r>
          </a:p>
        </p:txBody>
      </p:sp>
      <p:pic>
        <p:nvPicPr>
          <p:cNvPr id="57348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057400"/>
            <a:ext cx="2387600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057400"/>
            <a:ext cx="24384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886200"/>
            <a:ext cx="4267200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1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910013"/>
            <a:ext cx="2743200" cy="294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692696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2906713"/>
            <a:ext cx="7772400" cy="1362075"/>
          </a:xfrm>
        </p:spPr>
        <p:txBody>
          <a:bodyPr/>
          <a:lstStyle/>
          <a:p>
            <a:pPr algn="ctr"/>
            <a:r>
              <a:rPr lang="fr-FR" dirty="0" smtClean="0"/>
              <a:t>PHIMOSIS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36599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 smtClean="0"/>
              <a:t>Organe de stockage , creux, élastique, à basse pression</a:t>
            </a:r>
          </a:p>
          <a:p>
            <a:r>
              <a:rPr lang="fr-FR" dirty="0" smtClean="0"/>
              <a:t>Capacité normale 300-500ml</a:t>
            </a:r>
          </a:p>
          <a:p>
            <a:r>
              <a:rPr lang="fr-FR" dirty="0" err="1" smtClean="0"/>
              <a:t>Détrusor</a:t>
            </a:r>
            <a:endParaRPr lang="fr-FR" dirty="0" smtClean="0"/>
          </a:p>
          <a:p>
            <a:r>
              <a:rPr lang="fr-FR" dirty="0" smtClean="0"/>
              <a:t>Trigone vésical</a:t>
            </a:r>
          </a:p>
          <a:p>
            <a:r>
              <a:rPr lang="fr-FR" dirty="0" smtClean="0"/>
              <a:t>Ouraque</a:t>
            </a:r>
          </a:p>
          <a:p>
            <a:r>
              <a:rPr lang="fr-FR" dirty="0" smtClean="0"/>
              <a:t>Contrôlé par SNA sous contrôle central</a:t>
            </a:r>
          </a:p>
          <a:p>
            <a:r>
              <a:rPr lang="fr-FR" dirty="0" smtClean="0"/>
              <a:t>La miction doit être volontaire, complète, facile et indolore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45875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307900"/>
            <a:ext cx="8229600" cy="5818263"/>
          </a:xfrm>
        </p:spPr>
        <p:txBody>
          <a:bodyPr/>
          <a:lstStyle/>
          <a:p>
            <a:r>
              <a:rPr lang="fr-FR" dirty="0" smtClean="0"/>
              <a:t>Enfant, sujet âgé++</a:t>
            </a:r>
          </a:p>
          <a:p>
            <a:r>
              <a:rPr lang="fr-FR" dirty="0" smtClean="0"/>
              <a:t>Rétractation de l’anneau </a:t>
            </a:r>
            <a:r>
              <a:rPr lang="fr-FR" dirty="0" err="1" smtClean="0"/>
              <a:t>prépucial</a:t>
            </a:r>
            <a:r>
              <a:rPr lang="fr-FR" dirty="0" smtClean="0"/>
              <a:t> qui empêche </a:t>
            </a:r>
            <a:r>
              <a:rPr lang="fr-FR" dirty="0" err="1" smtClean="0"/>
              <a:t>décalottage</a:t>
            </a:r>
            <a:r>
              <a:rPr lang="fr-FR" dirty="0" smtClean="0"/>
              <a:t>.</a:t>
            </a:r>
          </a:p>
          <a:p>
            <a:r>
              <a:rPr lang="fr-FR" dirty="0" err="1" smtClean="0"/>
              <a:t>Ttt</a:t>
            </a:r>
            <a:r>
              <a:rPr lang="fr-FR" dirty="0" smtClean="0"/>
              <a:t>: abstention (enfant++), médical ou chirurgical</a:t>
            </a:r>
            <a:endParaRPr lang="fr-FR" dirty="0"/>
          </a:p>
        </p:txBody>
      </p:sp>
      <p:pic>
        <p:nvPicPr>
          <p:cNvPr id="4" name="Image 3" descr="Capture d’écran 2016-09-20 à 20.56.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393500"/>
            <a:ext cx="4217465" cy="3054625"/>
          </a:xfrm>
          <a:prstGeom prst="rect">
            <a:avLst/>
          </a:prstGeom>
        </p:spPr>
      </p:pic>
      <p:pic>
        <p:nvPicPr>
          <p:cNvPr id="5" name="Image 4" descr="Capture d’écran 2016-09-20 à 20.57.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300" y="3884816"/>
            <a:ext cx="3746500" cy="204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976836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2945276"/>
            <a:ext cx="7772400" cy="1362075"/>
          </a:xfrm>
        </p:spPr>
        <p:txBody>
          <a:bodyPr/>
          <a:lstStyle/>
          <a:p>
            <a:pPr algn="ctr"/>
            <a:r>
              <a:rPr lang="fr-FR" dirty="0" smtClean="0"/>
              <a:t>HYDROCELE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4009953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88658"/>
            <a:ext cx="8229600" cy="5837506"/>
          </a:xfrm>
        </p:spPr>
        <p:txBody>
          <a:bodyPr/>
          <a:lstStyle/>
          <a:p>
            <a:r>
              <a:rPr lang="fr-FR" dirty="0" smtClean="0"/>
              <a:t>Sécrétion d’eau au sein du scrotum par la vaginale testiculaire.</a:t>
            </a:r>
          </a:p>
          <a:p>
            <a:r>
              <a:rPr lang="fr-FR" dirty="0" smtClean="0"/>
              <a:t>Idiopathique, infectieux, tumoral, post-trauma</a:t>
            </a:r>
          </a:p>
          <a:p>
            <a:r>
              <a:rPr lang="fr-FR" dirty="0" smtClean="0"/>
              <a:t>Ne pas méconnaitre une tumeur: écho++</a:t>
            </a:r>
          </a:p>
          <a:p>
            <a:r>
              <a:rPr lang="fr-FR" dirty="0" err="1" smtClean="0"/>
              <a:t>Ttt</a:t>
            </a:r>
            <a:r>
              <a:rPr lang="fr-FR" dirty="0" smtClean="0"/>
              <a:t> </a:t>
            </a:r>
            <a:r>
              <a:rPr lang="fr-FR" dirty="0" err="1" smtClean="0"/>
              <a:t>chirugical</a:t>
            </a:r>
            <a:endParaRPr lang="fr-FR" dirty="0"/>
          </a:p>
        </p:txBody>
      </p:sp>
      <p:pic>
        <p:nvPicPr>
          <p:cNvPr id="4" name="Image 3" descr="IMG_212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513" y="3111502"/>
            <a:ext cx="2382202" cy="3573303"/>
          </a:xfrm>
          <a:prstGeom prst="rect">
            <a:avLst/>
          </a:prstGeom>
        </p:spPr>
      </p:pic>
      <p:pic>
        <p:nvPicPr>
          <p:cNvPr id="6" name="Image 5" descr="hyd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380" y="3111502"/>
            <a:ext cx="2679978" cy="3573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127332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1283" y="2550055"/>
            <a:ext cx="8229600" cy="1143000"/>
          </a:xfrm>
        </p:spPr>
        <p:txBody>
          <a:bodyPr/>
          <a:lstStyle/>
          <a:p>
            <a:r>
              <a:rPr lang="fr-FR" dirty="0" smtClean="0"/>
              <a:t>VARICOCELE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89246088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751418"/>
            <a:ext cx="8229600" cy="5544080"/>
          </a:xfrm>
        </p:spPr>
        <p:txBody>
          <a:bodyPr>
            <a:normAutofit fontScale="85000" lnSpcReduction="20000"/>
          </a:bodyPr>
          <a:lstStyle/>
          <a:p>
            <a:r>
              <a:rPr lang="fr-FR" dirty="0" smtClean="0"/>
              <a:t>Dilatation V. gonadique/reflux (</a:t>
            </a:r>
            <a:r>
              <a:rPr lang="fr-FR" dirty="0" err="1" smtClean="0"/>
              <a:t>défect</a:t>
            </a:r>
            <a:r>
              <a:rPr lang="fr-FR" dirty="0" smtClean="0"/>
              <a:t> valvule)</a:t>
            </a:r>
          </a:p>
          <a:p>
            <a:pPr marL="0" indent="0">
              <a:buNone/>
            </a:pPr>
            <a:endParaRPr lang="fr-FR" dirty="0" smtClean="0"/>
          </a:p>
          <a:p>
            <a:r>
              <a:rPr lang="fr-FR" dirty="0" smtClean="0"/>
              <a:t>Gauche+++ (90%)</a:t>
            </a:r>
          </a:p>
          <a:p>
            <a:pPr marL="0" indent="0">
              <a:buNone/>
            </a:pPr>
            <a:endParaRPr lang="fr-FR" dirty="0" smtClean="0"/>
          </a:p>
          <a:p>
            <a:r>
              <a:rPr lang="fr-FR" dirty="0" smtClean="0"/>
              <a:t>Douleurs, masse, infertilité</a:t>
            </a:r>
          </a:p>
          <a:p>
            <a:pPr marL="0" indent="0">
              <a:buNone/>
            </a:pPr>
            <a:endParaRPr lang="fr-FR" dirty="0" smtClean="0"/>
          </a:p>
          <a:p>
            <a:r>
              <a:rPr lang="fr-FR" dirty="0" smtClean="0"/>
              <a:t>Fréquent:  15 %</a:t>
            </a:r>
          </a:p>
          <a:p>
            <a:pPr marL="0" indent="0">
              <a:buNone/>
            </a:pPr>
            <a:endParaRPr lang="fr-FR" dirty="0" smtClean="0"/>
          </a:p>
          <a:p>
            <a:r>
              <a:rPr lang="fr-FR" dirty="0" smtClean="0"/>
              <a:t>Eliminer thrombus V rénale</a:t>
            </a:r>
          </a:p>
          <a:p>
            <a:endParaRPr lang="fr-FR" dirty="0" smtClean="0"/>
          </a:p>
          <a:p>
            <a:r>
              <a:rPr lang="fr-FR" dirty="0" smtClean="0"/>
              <a:t>Traitement: </a:t>
            </a:r>
          </a:p>
          <a:p>
            <a:pPr lvl="2"/>
            <a:r>
              <a:rPr lang="fr-FR" dirty="0" smtClean="0"/>
              <a:t>radiologie interventionnelle=embolisation </a:t>
            </a:r>
          </a:p>
          <a:p>
            <a:pPr lvl="2"/>
            <a:r>
              <a:rPr lang="fr-FR" dirty="0" smtClean="0"/>
              <a:t>Chirurgie=ligature élective</a:t>
            </a:r>
            <a:endParaRPr lang="fr-FR" dirty="0"/>
          </a:p>
        </p:txBody>
      </p:sp>
      <p:pic>
        <p:nvPicPr>
          <p:cNvPr id="4" name="Image 3" descr="varicoce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283" y="1767417"/>
            <a:ext cx="2444750" cy="244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661183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804054"/>
            <a:ext cx="8229600" cy="1143000"/>
          </a:xfrm>
        </p:spPr>
        <p:txBody>
          <a:bodyPr/>
          <a:lstStyle/>
          <a:p>
            <a:r>
              <a:rPr lang="fr-FR" dirty="0" smtClean="0"/>
              <a:t>ECTOPIE TESTICULAIRE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1379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396846"/>
            <a:ext cx="8229600" cy="4525963"/>
          </a:xfrm>
        </p:spPr>
        <p:txBody>
          <a:bodyPr/>
          <a:lstStyle/>
          <a:p>
            <a:r>
              <a:rPr lang="fr-FR" dirty="0" smtClean="0"/>
              <a:t>Anomalie de migration testicule dans la bourse</a:t>
            </a:r>
          </a:p>
          <a:p>
            <a:r>
              <a:rPr lang="fr-FR" dirty="0" smtClean="0"/>
              <a:t>Examen néo-natal</a:t>
            </a:r>
          </a:p>
          <a:p>
            <a:r>
              <a:rPr lang="fr-FR" dirty="0" smtClean="0"/>
              <a:t>Avant 1 an: Surveillance</a:t>
            </a:r>
          </a:p>
          <a:p>
            <a:r>
              <a:rPr lang="fr-FR" dirty="0" smtClean="0"/>
              <a:t>Après 1 an: chirurgie</a:t>
            </a:r>
          </a:p>
          <a:p>
            <a:r>
              <a:rPr lang="fr-FR" dirty="0" smtClean="0"/>
              <a:t>Risque </a:t>
            </a:r>
            <a:r>
              <a:rPr lang="fr-FR" dirty="0" err="1" smtClean="0"/>
              <a:t>dégénerescence</a:t>
            </a:r>
            <a:r>
              <a:rPr lang="fr-FR" dirty="0" smtClean="0"/>
              <a:t> x7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9990667" y="83608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2" name="Image 1" descr="Capture d’écran 2016-10-18 à 21.44.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378" y="3909150"/>
            <a:ext cx="3477444" cy="2636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127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539471"/>
            <a:ext cx="8229600" cy="1143000"/>
          </a:xfrm>
        </p:spPr>
        <p:txBody>
          <a:bodyPr/>
          <a:lstStyle/>
          <a:p>
            <a:r>
              <a:rPr lang="fr-FR" dirty="0" smtClean="0"/>
              <a:t>INCONTINENCE URINAIRE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17806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90600"/>
            <a:ext cx="7772400" cy="1066800"/>
          </a:xfrm>
        </p:spPr>
        <p:txBody>
          <a:bodyPr>
            <a:normAutofit fontScale="90000"/>
          </a:bodyPr>
          <a:lstStyle/>
          <a:p>
            <a:r>
              <a:rPr lang="fr-FR" sz="6600">
                <a:solidFill>
                  <a:schemeClr val="hlink"/>
                </a:solidFill>
                <a:latin typeface="Times New Roman" charset="0"/>
              </a:rPr>
              <a:t>Chez la femme</a:t>
            </a:r>
            <a:endParaRPr lang="fr-FR"/>
          </a:p>
        </p:txBody>
      </p:sp>
      <p:pic>
        <p:nvPicPr>
          <p:cNvPr id="11268" name="Picture 4"/>
          <p:cNvPicPr>
            <a:picLocks noGrp="1" noChangeAspect="1" noChangeArrowheads="1"/>
          </p:cNvPicPr>
          <p:nvPr>
            <p:ph type="subTitle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4600" y="2514600"/>
            <a:ext cx="4267200" cy="3840163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2560337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1384300"/>
          </a:xfrm>
        </p:spPr>
        <p:txBody>
          <a:bodyPr/>
          <a:lstStyle/>
          <a:p>
            <a:pPr algn="ctr"/>
            <a:r>
              <a:rPr lang="fr-FR">
                <a:solidFill>
                  <a:schemeClr val="hlink"/>
                </a:solidFill>
                <a:latin typeface="Times New Roman" charset="0"/>
              </a:rPr>
              <a:t>Différents types d</a:t>
            </a:r>
            <a:r>
              <a:rPr lang="ja-JP" altLang="fr-FR">
                <a:solidFill>
                  <a:schemeClr val="hlink"/>
                </a:solidFill>
                <a:latin typeface="Times New Roman" charset="0"/>
              </a:rPr>
              <a:t>’</a:t>
            </a:r>
            <a:r>
              <a:rPr lang="fr-FR">
                <a:solidFill>
                  <a:schemeClr val="hlink"/>
                </a:solidFill>
                <a:latin typeface="Times New Roman" charset="0"/>
              </a:rPr>
              <a:t> IU</a:t>
            </a:r>
          </a:p>
        </p:txBody>
      </p:sp>
      <p:grpSp>
        <p:nvGrpSpPr>
          <p:cNvPr id="15365" name="Group 5"/>
          <p:cNvGrpSpPr>
            <a:grpSpLocks/>
          </p:cNvGrpSpPr>
          <p:nvPr/>
        </p:nvGrpSpPr>
        <p:grpSpPr bwMode="auto">
          <a:xfrm>
            <a:off x="990600" y="1600200"/>
            <a:ext cx="7924800" cy="4648200"/>
            <a:chOff x="432" y="288"/>
            <a:chExt cx="4992" cy="3552"/>
          </a:xfrm>
        </p:grpSpPr>
        <p:sp>
          <p:nvSpPr>
            <p:cNvPr id="15366" name="AutoShape 6"/>
            <p:cNvSpPr>
              <a:spLocks noChangeArrowheads="1"/>
            </p:cNvSpPr>
            <p:nvPr/>
          </p:nvSpPr>
          <p:spPr bwMode="auto">
            <a:xfrm>
              <a:off x="528" y="288"/>
              <a:ext cx="4320" cy="912"/>
            </a:xfrm>
            <a:prstGeom prst="flowChartProcess">
              <a:avLst/>
            </a:prstGeom>
            <a:noFill/>
            <a:ln w="38100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fr-FR" sz="3200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</a:rPr>
                <a:t>Incontinence urinaire de la femme</a:t>
              </a:r>
              <a:endParaRPr lang="fr-FR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endParaRPr>
            </a:p>
          </p:txBody>
        </p:sp>
        <p:sp>
          <p:nvSpPr>
            <p:cNvPr id="15367" name="AutoShape 7"/>
            <p:cNvSpPr>
              <a:spLocks noChangeArrowheads="1"/>
            </p:cNvSpPr>
            <p:nvPr/>
          </p:nvSpPr>
          <p:spPr bwMode="auto">
            <a:xfrm>
              <a:off x="432" y="1728"/>
              <a:ext cx="1872" cy="720"/>
            </a:xfrm>
            <a:prstGeom prst="flowChartProcess">
              <a:avLst/>
            </a:prstGeom>
            <a:noFill/>
            <a:ln w="38100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fr-FR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</a:rPr>
                <a:t>I.U. par</a:t>
              </a:r>
            </a:p>
            <a:p>
              <a:pPr algn="ctr"/>
              <a:r>
                <a:rPr lang="fr-FR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</a:rPr>
                <a:t>Instabilité vésicale</a:t>
              </a:r>
              <a:r>
                <a:rPr lang="fr-FR"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</a:rPr>
                <a:t> </a:t>
              </a:r>
            </a:p>
          </p:txBody>
        </p:sp>
        <p:sp>
          <p:nvSpPr>
            <p:cNvPr id="15368" name="AutoShape 8"/>
            <p:cNvSpPr>
              <a:spLocks noChangeArrowheads="1"/>
            </p:cNvSpPr>
            <p:nvPr/>
          </p:nvSpPr>
          <p:spPr bwMode="auto">
            <a:xfrm>
              <a:off x="3120" y="1728"/>
              <a:ext cx="1632" cy="720"/>
            </a:xfrm>
            <a:prstGeom prst="flowChartProcess">
              <a:avLst/>
            </a:prstGeom>
            <a:noFill/>
            <a:ln w="38100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fr-FR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</a:rPr>
                <a:t>I.U. effort</a:t>
              </a:r>
              <a:endParaRPr lang="fr-FR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endParaRPr>
            </a:p>
          </p:txBody>
        </p:sp>
        <p:sp>
          <p:nvSpPr>
            <p:cNvPr id="15369" name="AutoShape 9"/>
            <p:cNvSpPr>
              <a:spLocks noChangeArrowheads="1"/>
            </p:cNvSpPr>
            <p:nvPr/>
          </p:nvSpPr>
          <p:spPr bwMode="auto">
            <a:xfrm>
              <a:off x="1680" y="3216"/>
              <a:ext cx="1728" cy="624"/>
            </a:xfrm>
            <a:prstGeom prst="flowChartProcess">
              <a:avLst/>
            </a:prstGeom>
            <a:noFill/>
            <a:ln w="38100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fr-FR" sz="1800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</a:rPr>
                <a:t>Défaillance anatomique</a:t>
              </a:r>
            </a:p>
            <a:p>
              <a:pPr algn="ctr"/>
              <a:r>
                <a:rPr lang="fr-FR" sz="1800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</a:rPr>
                <a:t>du support urétral</a:t>
              </a:r>
              <a:endParaRPr lang="fr-FR" sz="1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endParaRPr>
            </a:p>
          </p:txBody>
        </p:sp>
        <p:sp>
          <p:nvSpPr>
            <p:cNvPr id="15370" name="AutoShape 10"/>
            <p:cNvSpPr>
              <a:spLocks noChangeArrowheads="1"/>
            </p:cNvSpPr>
            <p:nvPr/>
          </p:nvSpPr>
          <p:spPr bwMode="auto">
            <a:xfrm>
              <a:off x="3648" y="3168"/>
              <a:ext cx="1776" cy="672"/>
            </a:xfrm>
            <a:prstGeom prst="flowChartProcess">
              <a:avLst/>
            </a:prstGeom>
            <a:noFill/>
            <a:ln w="38100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fr-FR" sz="1800">
                  <a:solidFill>
                    <a:srgbClr val="FF66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</a:rPr>
                <a:t>Défaillance du mécanisme</a:t>
              </a:r>
            </a:p>
            <a:p>
              <a:pPr algn="ctr"/>
              <a:r>
                <a:rPr lang="fr-FR" sz="1800">
                  <a:solidFill>
                    <a:srgbClr val="FF66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</a:rPr>
                <a:t>sphinctérien intrinsèque</a:t>
              </a:r>
            </a:p>
          </p:txBody>
        </p:sp>
        <p:sp>
          <p:nvSpPr>
            <p:cNvPr id="15371" name="Line 11"/>
            <p:cNvSpPr>
              <a:spLocks noChangeShapeType="1"/>
            </p:cNvSpPr>
            <p:nvPr/>
          </p:nvSpPr>
          <p:spPr bwMode="auto">
            <a:xfrm>
              <a:off x="2592" y="1200"/>
              <a:ext cx="0" cy="24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372" name="Line 12"/>
            <p:cNvSpPr>
              <a:spLocks noChangeShapeType="1"/>
            </p:cNvSpPr>
            <p:nvPr/>
          </p:nvSpPr>
          <p:spPr bwMode="auto">
            <a:xfrm>
              <a:off x="1344" y="1440"/>
              <a:ext cx="2592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373" name="Line 13"/>
            <p:cNvSpPr>
              <a:spLocks noChangeShapeType="1"/>
            </p:cNvSpPr>
            <p:nvPr/>
          </p:nvSpPr>
          <p:spPr bwMode="auto">
            <a:xfrm>
              <a:off x="3936" y="1440"/>
              <a:ext cx="0" cy="288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374" name="Line 14"/>
            <p:cNvSpPr>
              <a:spLocks noChangeShapeType="1"/>
            </p:cNvSpPr>
            <p:nvPr/>
          </p:nvSpPr>
          <p:spPr bwMode="auto">
            <a:xfrm>
              <a:off x="1344" y="1440"/>
              <a:ext cx="0" cy="288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375" name="Line 15"/>
            <p:cNvSpPr>
              <a:spLocks noChangeShapeType="1"/>
            </p:cNvSpPr>
            <p:nvPr/>
          </p:nvSpPr>
          <p:spPr bwMode="auto">
            <a:xfrm>
              <a:off x="3600" y="2448"/>
              <a:ext cx="0" cy="336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376" name="Line 16"/>
            <p:cNvSpPr>
              <a:spLocks noChangeShapeType="1"/>
            </p:cNvSpPr>
            <p:nvPr/>
          </p:nvSpPr>
          <p:spPr bwMode="auto">
            <a:xfrm>
              <a:off x="2688" y="2784"/>
              <a:ext cx="0" cy="384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377" name="Line 17"/>
            <p:cNvSpPr>
              <a:spLocks noChangeShapeType="1"/>
            </p:cNvSpPr>
            <p:nvPr/>
          </p:nvSpPr>
          <p:spPr bwMode="auto">
            <a:xfrm>
              <a:off x="4608" y="2784"/>
              <a:ext cx="0" cy="384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378" name="Line 18"/>
            <p:cNvSpPr>
              <a:spLocks noChangeShapeType="1"/>
            </p:cNvSpPr>
            <p:nvPr/>
          </p:nvSpPr>
          <p:spPr bwMode="auto">
            <a:xfrm>
              <a:off x="2688" y="2784"/>
              <a:ext cx="1920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906842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PLAN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dirty="0" smtClean="0"/>
              <a:t>Anatomie des voies urinaires</a:t>
            </a:r>
          </a:p>
          <a:p>
            <a:pPr marL="0" indent="0">
              <a:buNone/>
            </a:pPr>
            <a:endParaRPr lang="fr-FR" dirty="0" smtClean="0"/>
          </a:p>
          <a:p>
            <a:r>
              <a:rPr lang="fr-FR" dirty="0" smtClean="0"/>
              <a:t>Symptômes: SF, SP</a:t>
            </a:r>
          </a:p>
          <a:p>
            <a:pPr marL="0" indent="0">
              <a:buNone/>
            </a:pPr>
            <a:endParaRPr lang="fr-FR" dirty="0" smtClean="0"/>
          </a:p>
          <a:p>
            <a:r>
              <a:rPr lang="fr-FR" dirty="0" smtClean="0"/>
              <a:t>Examens complémentaires</a:t>
            </a:r>
          </a:p>
          <a:p>
            <a:pPr marL="0" indent="0">
              <a:buNone/>
            </a:pPr>
            <a:endParaRPr lang="fr-FR" dirty="0" smtClean="0"/>
          </a:p>
          <a:p>
            <a:r>
              <a:rPr lang="fr-FR" dirty="0" smtClean="0"/>
              <a:t>Pathologies</a:t>
            </a:r>
          </a:p>
          <a:p>
            <a:endParaRPr lang="fr-FR" dirty="0"/>
          </a:p>
          <a:p>
            <a:r>
              <a:rPr lang="fr-FR" dirty="0" smtClean="0"/>
              <a:t>Cas cliniques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47615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1965035" y="2634387"/>
            <a:ext cx="1624012" cy="1570037"/>
            <a:chOff x="2415" y="1359"/>
            <a:chExt cx="1023" cy="989"/>
          </a:xfrm>
        </p:grpSpPr>
        <p:sp>
          <p:nvSpPr>
            <p:cNvPr id="5" name="Freeform 22"/>
            <p:cNvSpPr>
              <a:spLocks/>
            </p:cNvSpPr>
            <p:nvPr/>
          </p:nvSpPr>
          <p:spPr bwMode="auto">
            <a:xfrm>
              <a:off x="2415" y="1359"/>
              <a:ext cx="1023" cy="989"/>
            </a:xfrm>
            <a:custGeom>
              <a:avLst/>
              <a:gdLst>
                <a:gd name="T0" fmla="*/ 486 w 840"/>
                <a:gd name="T1" fmla="*/ 0 h 816"/>
                <a:gd name="T2" fmla="*/ 402 w 840"/>
                <a:gd name="T3" fmla="*/ 22 h 816"/>
                <a:gd name="T4" fmla="*/ 318 w 840"/>
                <a:gd name="T5" fmla="*/ 51 h 816"/>
                <a:gd name="T6" fmla="*/ 190 w 840"/>
                <a:gd name="T7" fmla="*/ 109 h 816"/>
                <a:gd name="T8" fmla="*/ 135 w 840"/>
                <a:gd name="T9" fmla="*/ 149 h 816"/>
                <a:gd name="T10" fmla="*/ 55 w 840"/>
                <a:gd name="T11" fmla="*/ 244 h 816"/>
                <a:gd name="T12" fmla="*/ 26 w 840"/>
                <a:gd name="T13" fmla="*/ 356 h 816"/>
                <a:gd name="T14" fmla="*/ 7 w 840"/>
                <a:gd name="T15" fmla="*/ 425 h 816"/>
                <a:gd name="T16" fmla="*/ 0 w 840"/>
                <a:gd name="T17" fmla="*/ 611 h 816"/>
                <a:gd name="T18" fmla="*/ 37 w 840"/>
                <a:gd name="T19" fmla="*/ 814 h 816"/>
                <a:gd name="T20" fmla="*/ 194 w 840"/>
                <a:gd name="T21" fmla="*/ 927 h 816"/>
                <a:gd name="T22" fmla="*/ 387 w 840"/>
                <a:gd name="T23" fmla="*/ 989 h 816"/>
                <a:gd name="T24" fmla="*/ 855 w 840"/>
                <a:gd name="T25" fmla="*/ 873 h 816"/>
                <a:gd name="T26" fmla="*/ 1008 w 840"/>
                <a:gd name="T27" fmla="*/ 524 h 816"/>
                <a:gd name="T28" fmla="*/ 950 w 840"/>
                <a:gd name="T29" fmla="*/ 244 h 816"/>
                <a:gd name="T30" fmla="*/ 837 w 840"/>
                <a:gd name="T31" fmla="*/ 113 h 816"/>
                <a:gd name="T32" fmla="*/ 672 w 840"/>
                <a:gd name="T33" fmla="*/ 22 h 816"/>
                <a:gd name="T34" fmla="*/ 486 w 840"/>
                <a:gd name="T35" fmla="*/ 0 h 81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840"/>
                <a:gd name="T55" fmla="*/ 0 h 816"/>
                <a:gd name="T56" fmla="*/ 840 w 840"/>
                <a:gd name="T57" fmla="*/ 816 h 81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840" h="816">
                  <a:moveTo>
                    <a:pt x="399" y="0"/>
                  </a:moveTo>
                  <a:cubicBezTo>
                    <a:pt x="385" y="11"/>
                    <a:pt x="347" y="12"/>
                    <a:pt x="330" y="18"/>
                  </a:cubicBezTo>
                  <a:cubicBezTo>
                    <a:pt x="309" y="33"/>
                    <a:pt x="286" y="37"/>
                    <a:pt x="261" y="42"/>
                  </a:cubicBezTo>
                  <a:cubicBezTo>
                    <a:pt x="242" y="55"/>
                    <a:pt x="169" y="73"/>
                    <a:pt x="156" y="90"/>
                  </a:cubicBezTo>
                  <a:cubicBezTo>
                    <a:pt x="146" y="104"/>
                    <a:pt x="128" y="117"/>
                    <a:pt x="111" y="123"/>
                  </a:cubicBezTo>
                  <a:cubicBezTo>
                    <a:pt x="99" y="135"/>
                    <a:pt x="57" y="189"/>
                    <a:pt x="45" y="201"/>
                  </a:cubicBezTo>
                  <a:cubicBezTo>
                    <a:pt x="29" y="227"/>
                    <a:pt x="27" y="269"/>
                    <a:pt x="21" y="294"/>
                  </a:cubicBezTo>
                  <a:cubicBezTo>
                    <a:pt x="15" y="312"/>
                    <a:pt x="6" y="332"/>
                    <a:pt x="6" y="351"/>
                  </a:cubicBezTo>
                  <a:lnTo>
                    <a:pt x="0" y="504"/>
                  </a:lnTo>
                  <a:lnTo>
                    <a:pt x="30" y="672"/>
                  </a:lnTo>
                  <a:lnTo>
                    <a:pt x="159" y="765"/>
                  </a:lnTo>
                  <a:lnTo>
                    <a:pt x="318" y="816"/>
                  </a:lnTo>
                  <a:cubicBezTo>
                    <a:pt x="408" y="808"/>
                    <a:pt x="617" y="784"/>
                    <a:pt x="702" y="720"/>
                  </a:cubicBezTo>
                  <a:cubicBezTo>
                    <a:pt x="787" y="656"/>
                    <a:pt x="786" y="579"/>
                    <a:pt x="828" y="432"/>
                  </a:cubicBezTo>
                  <a:cubicBezTo>
                    <a:pt x="840" y="309"/>
                    <a:pt x="780" y="201"/>
                    <a:pt x="780" y="201"/>
                  </a:cubicBezTo>
                  <a:lnTo>
                    <a:pt x="687" y="93"/>
                  </a:lnTo>
                  <a:lnTo>
                    <a:pt x="552" y="18"/>
                  </a:lnTo>
                  <a:lnTo>
                    <a:pt x="399" y="0"/>
                  </a:lnTo>
                  <a:close/>
                </a:path>
              </a:pathLst>
            </a:custGeom>
            <a:solidFill>
              <a:srgbClr val="FFFF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kern="1200"/>
            </a:p>
          </p:txBody>
        </p:sp>
        <p:sp>
          <p:nvSpPr>
            <p:cNvPr id="6" name="Text Box 23"/>
            <p:cNvSpPr txBox="1">
              <a:spLocks noChangeArrowheads="1"/>
            </p:cNvSpPr>
            <p:nvPr/>
          </p:nvSpPr>
          <p:spPr bwMode="auto">
            <a:xfrm>
              <a:off x="2544" y="1680"/>
              <a:ext cx="81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fr-FR" sz="2800" kern="1200">
                  <a:solidFill>
                    <a:srgbClr val="FFFFFF"/>
                  </a:solidFill>
                </a:rPr>
                <a:t>Vessie</a:t>
              </a:r>
            </a:p>
          </p:txBody>
        </p:sp>
      </p:grp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1" t="22000" r="31000" b="31000"/>
          <a:stretch>
            <a:fillRect/>
          </a:stretch>
        </p:blipFill>
        <p:spPr bwMode="auto">
          <a:xfrm>
            <a:off x="0" y="1600200"/>
            <a:ext cx="4917585" cy="3830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1" t="18167" r="28999" b="28999"/>
          <a:stretch>
            <a:fillRect/>
          </a:stretch>
        </p:blipFill>
        <p:spPr bwMode="auto">
          <a:xfrm>
            <a:off x="4526390" y="1417639"/>
            <a:ext cx="5205585" cy="4124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1915526" y="5326865"/>
            <a:ext cx="1066800" cy="1143000"/>
            <a:chOff x="192" y="1536"/>
            <a:chExt cx="672" cy="720"/>
          </a:xfrm>
        </p:grpSpPr>
        <p:grpSp>
          <p:nvGrpSpPr>
            <p:cNvPr id="10" name="Group 9"/>
            <p:cNvGrpSpPr>
              <a:grpSpLocks/>
            </p:cNvGrpSpPr>
            <p:nvPr/>
          </p:nvGrpSpPr>
          <p:grpSpPr bwMode="auto">
            <a:xfrm>
              <a:off x="288" y="1584"/>
              <a:ext cx="528" cy="576"/>
              <a:chOff x="288" y="1584"/>
              <a:chExt cx="528" cy="576"/>
            </a:xfrm>
          </p:grpSpPr>
          <p:sp>
            <p:nvSpPr>
              <p:cNvPr id="12" name="Oval 10"/>
              <p:cNvSpPr>
                <a:spLocks noChangeArrowheads="1"/>
              </p:cNvSpPr>
              <p:nvPr/>
            </p:nvSpPr>
            <p:spPr bwMode="auto">
              <a:xfrm>
                <a:off x="288" y="1776"/>
                <a:ext cx="432" cy="384"/>
              </a:xfrm>
              <a:prstGeom prst="ellips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kern="12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Line 11"/>
              <p:cNvSpPr>
                <a:spLocks noChangeShapeType="1"/>
              </p:cNvSpPr>
              <p:nvPr/>
            </p:nvSpPr>
            <p:spPr bwMode="auto">
              <a:xfrm flipV="1">
                <a:off x="624" y="1584"/>
                <a:ext cx="192" cy="192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kern="12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192" y="1536"/>
              <a:ext cx="672" cy="72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kern="1200">
                <a:solidFill>
                  <a:srgbClr val="000000"/>
                </a:solidFill>
              </a:endParaRPr>
            </a:p>
          </p:txBody>
        </p:sp>
      </p:grpSp>
      <p:grpSp>
        <p:nvGrpSpPr>
          <p:cNvPr id="14" name="Group 4"/>
          <p:cNvGrpSpPr>
            <a:grpSpLocks/>
          </p:cNvGrpSpPr>
          <p:nvPr/>
        </p:nvGrpSpPr>
        <p:grpSpPr bwMode="auto">
          <a:xfrm>
            <a:off x="6616259" y="5364371"/>
            <a:ext cx="1066800" cy="1143000"/>
            <a:chOff x="192" y="2976"/>
            <a:chExt cx="672" cy="720"/>
          </a:xfrm>
        </p:grpSpPr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192" y="2976"/>
              <a:ext cx="672" cy="720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kern="1200"/>
            </a:p>
          </p:txBody>
        </p:sp>
        <p:grpSp>
          <p:nvGrpSpPr>
            <p:cNvPr id="16" name="Group 6"/>
            <p:cNvGrpSpPr>
              <a:grpSpLocks/>
            </p:cNvGrpSpPr>
            <p:nvPr/>
          </p:nvGrpSpPr>
          <p:grpSpPr bwMode="auto">
            <a:xfrm>
              <a:off x="336" y="3024"/>
              <a:ext cx="360" cy="624"/>
              <a:chOff x="648" y="1488"/>
              <a:chExt cx="432" cy="672"/>
            </a:xfrm>
          </p:grpSpPr>
          <p:sp>
            <p:nvSpPr>
              <p:cNvPr id="17" name="Oval 7"/>
              <p:cNvSpPr>
                <a:spLocks noChangeArrowheads="1"/>
              </p:cNvSpPr>
              <p:nvPr/>
            </p:nvSpPr>
            <p:spPr bwMode="auto">
              <a:xfrm>
                <a:off x="648" y="1488"/>
                <a:ext cx="432" cy="384"/>
              </a:xfrm>
              <a:prstGeom prst="ellipse">
                <a:avLst/>
              </a:prstGeom>
              <a:noFill/>
              <a:ln w="5715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kern="1200"/>
              </a:p>
            </p:txBody>
          </p:sp>
          <p:sp>
            <p:nvSpPr>
              <p:cNvPr id="18" name="Line 8"/>
              <p:cNvSpPr>
                <a:spLocks noChangeShapeType="1"/>
              </p:cNvSpPr>
              <p:nvPr/>
            </p:nvSpPr>
            <p:spPr bwMode="auto">
              <a:xfrm rot="-5342228">
                <a:off x="864" y="1872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kern="1200"/>
              </a:p>
            </p:txBody>
          </p:sp>
          <p:sp>
            <p:nvSpPr>
              <p:cNvPr id="19" name="Line 9"/>
              <p:cNvSpPr>
                <a:spLocks noChangeShapeType="1"/>
              </p:cNvSpPr>
              <p:nvPr/>
            </p:nvSpPr>
            <p:spPr bwMode="auto">
              <a:xfrm>
                <a:off x="864" y="1872"/>
                <a:ext cx="0" cy="288"/>
              </a:xfrm>
              <a:prstGeom prst="line">
                <a:avLst/>
              </a:prstGeom>
              <a:noFill/>
              <a:ln w="381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kern="1200"/>
              </a:p>
            </p:txBody>
          </p:sp>
        </p:grpSp>
      </p:grpSp>
      <p:grpSp>
        <p:nvGrpSpPr>
          <p:cNvPr id="20" name="Group 4"/>
          <p:cNvGrpSpPr>
            <a:grpSpLocks/>
          </p:cNvGrpSpPr>
          <p:nvPr/>
        </p:nvGrpSpPr>
        <p:grpSpPr bwMode="auto">
          <a:xfrm>
            <a:off x="6596607" y="5326865"/>
            <a:ext cx="1066800" cy="1143000"/>
            <a:chOff x="192" y="2976"/>
            <a:chExt cx="672" cy="720"/>
          </a:xfrm>
        </p:grpSpPr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192" y="2976"/>
              <a:ext cx="672" cy="72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kern="1200"/>
            </a:p>
          </p:txBody>
        </p:sp>
        <p:grpSp>
          <p:nvGrpSpPr>
            <p:cNvPr id="22" name="Group 6"/>
            <p:cNvGrpSpPr>
              <a:grpSpLocks/>
            </p:cNvGrpSpPr>
            <p:nvPr/>
          </p:nvGrpSpPr>
          <p:grpSpPr bwMode="auto">
            <a:xfrm>
              <a:off x="336" y="3024"/>
              <a:ext cx="360" cy="624"/>
              <a:chOff x="648" y="1488"/>
              <a:chExt cx="432" cy="672"/>
            </a:xfrm>
          </p:grpSpPr>
          <p:sp>
            <p:nvSpPr>
              <p:cNvPr id="23" name="Oval 7"/>
              <p:cNvSpPr>
                <a:spLocks noChangeArrowheads="1"/>
              </p:cNvSpPr>
              <p:nvPr/>
            </p:nvSpPr>
            <p:spPr bwMode="auto">
              <a:xfrm>
                <a:off x="648" y="1488"/>
                <a:ext cx="432" cy="384"/>
              </a:xfrm>
              <a:prstGeom prst="ellipse">
                <a:avLst/>
              </a:prstGeom>
              <a:noFill/>
              <a:ln w="571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kern="1200"/>
              </a:p>
            </p:txBody>
          </p:sp>
          <p:sp>
            <p:nvSpPr>
              <p:cNvPr id="24" name="Line 8"/>
              <p:cNvSpPr>
                <a:spLocks noChangeShapeType="1"/>
              </p:cNvSpPr>
              <p:nvPr/>
            </p:nvSpPr>
            <p:spPr bwMode="auto">
              <a:xfrm rot="-5342228">
                <a:off x="864" y="1872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kern="1200"/>
              </a:p>
            </p:txBody>
          </p:sp>
          <p:sp>
            <p:nvSpPr>
              <p:cNvPr id="25" name="Line 9"/>
              <p:cNvSpPr>
                <a:spLocks noChangeShapeType="1"/>
              </p:cNvSpPr>
              <p:nvPr/>
            </p:nvSpPr>
            <p:spPr bwMode="auto">
              <a:xfrm>
                <a:off x="864" y="1872"/>
                <a:ext cx="0" cy="288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kern="12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31590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>
                <a:solidFill>
                  <a:schemeClr val="hlink"/>
                </a:solidFill>
                <a:latin typeface="Times New Roman" charset="0"/>
              </a:rPr>
              <a:t>Interrogatoire</a:t>
            </a:r>
            <a:endParaRPr lang="fr-FR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34583"/>
            <a:ext cx="8229600" cy="49530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endParaRPr lang="fr-FR" sz="2000" dirty="0">
              <a:solidFill>
                <a:schemeClr val="folHlink"/>
              </a:solidFill>
              <a:latin typeface="Times New Roman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fr-FR" sz="2000" dirty="0">
                <a:latin typeface="Times New Roman" charset="0"/>
              </a:rPr>
              <a:t>•	Date de début</a:t>
            </a:r>
          </a:p>
          <a:p>
            <a:pPr>
              <a:lnSpc>
                <a:spcPct val="80000"/>
              </a:lnSpc>
              <a:buFontTx/>
              <a:buNone/>
            </a:pPr>
            <a:endParaRPr lang="fr-FR" sz="2000" dirty="0">
              <a:latin typeface="Times New Roman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fr-FR" sz="2000" dirty="0">
                <a:latin typeface="Times New Roman" charset="0"/>
              </a:rPr>
              <a:t>•	Nombre de grossesses et poids des enfants, accouchements</a:t>
            </a:r>
          </a:p>
          <a:p>
            <a:pPr>
              <a:lnSpc>
                <a:spcPct val="80000"/>
              </a:lnSpc>
              <a:buFontTx/>
              <a:buNone/>
            </a:pPr>
            <a:endParaRPr lang="fr-FR" sz="2000" dirty="0">
              <a:latin typeface="Times New Roman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fr-FR" sz="2000" dirty="0">
                <a:latin typeface="Times New Roman" charset="0"/>
              </a:rPr>
              <a:t>•	ATCD de chirurgie pelvienne, ATCD médicaux</a:t>
            </a:r>
          </a:p>
          <a:p>
            <a:pPr>
              <a:lnSpc>
                <a:spcPct val="80000"/>
              </a:lnSpc>
              <a:buFontTx/>
              <a:buNone/>
            </a:pPr>
            <a:endParaRPr lang="fr-FR" sz="2000" dirty="0">
              <a:latin typeface="Times New Roman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fr-FR" sz="2000" dirty="0">
                <a:latin typeface="Times New Roman" charset="0"/>
              </a:rPr>
              <a:t>•	Circonstances d </a:t>
            </a:r>
            <a:r>
              <a:rPr lang="ja-JP" altLang="fr-FR" sz="2000" dirty="0">
                <a:latin typeface="Times New Roman" charset="0"/>
              </a:rPr>
              <a:t>’</a:t>
            </a:r>
            <a:r>
              <a:rPr lang="fr-FR" sz="2000" dirty="0">
                <a:latin typeface="Times New Roman" charset="0"/>
              </a:rPr>
              <a:t>apparition : toux, éternuements, marche, la nuit, sensations de besoins pressants d</a:t>
            </a:r>
            <a:r>
              <a:rPr lang="ja-JP" altLang="fr-FR" sz="2000" dirty="0">
                <a:latin typeface="Times New Roman" charset="0"/>
              </a:rPr>
              <a:t>’</a:t>
            </a:r>
            <a:r>
              <a:rPr lang="fr-FR" sz="2000" dirty="0">
                <a:latin typeface="Times New Roman" charset="0"/>
              </a:rPr>
              <a:t>uriner (impériosités)</a:t>
            </a:r>
          </a:p>
          <a:p>
            <a:pPr>
              <a:lnSpc>
                <a:spcPct val="80000"/>
              </a:lnSpc>
              <a:buFontTx/>
              <a:buNone/>
            </a:pPr>
            <a:endParaRPr lang="fr-FR" sz="2000" dirty="0">
              <a:latin typeface="Times New Roman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fr-FR" sz="2000" dirty="0">
                <a:latin typeface="Times New Roman" charset="0"/>
              </a:rPr>
              <a:t>•	Évaluation de la gêne : nombre de garnitures, retentissement sur la vie sociale</a:t>
            </a:r>
          </a:p>
          <a:p>
            <a:pPr>
              <a:lnSpc>
                <a:spcPct val="80000"/>
              </a:lnSpc>
              <a:buFontTx/>
              <a:buNone/>
            </a:pPr>
            <a:endParaRPr lang="fr-FR" sz="2000" dirty="0">
              <a:latin typeface="Times New Roman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fr-FR" sz="2000" dirty="0">
                <a:latin typeface="Times New Roman" charset="0"/>
              </a:rPr>
              <a:t>•	Symptômes associés : pollakiurie, dysurie, brûlures mictionnelles</a:t>
            </a:r>
          </a:p>
          <a:p>
            <a:pPr>
              <a:lnSpc>
                <a:spcPct val="80000"/>
              </a:lnSpc>
              <a:buFontTx/>
              <a:buNone/>
            </a:pPr>
            <a:endParaRPr lang="fr-FR" sz="2000" dirty="0">
              <a:latin typeface="Times New Roman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fr-FR" sz="2000" dirty="0">
                <a:latin typeface="Times New Roman" charset="0"/>
              </a:rPr>
              <a:t>•	Echec d</a:t>
            </a:r>
            <a:r>
              <a:rPr lang="ja-JP" altLang="fr-FR" sz="2000" dirty="0">
                <a:latin typeface="Times New Roman" charset="0"/>
              </a:rPr>
              <a:t>’</a:t>
            </a:r>
            <a:r>
              <a:rPr lang="fr-FR" sz="2000" dirty="0">
                <a:latin typeface="Times New Roman" charset="0"/>
              </a:rPr>
              <a:t>une rééducation périnéale</a:t>
            </a:r>
            <a:endParaRPr lang="fr-FR" sz="1600" dirty="0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046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>
                <a:solidFill>
                  <a:schemeClr val="hlink"/>
                </a:solidFill>
                <a:latin typeface="Times New Roman" charset="0"/>
              </a:rPr>
              <a:t>Examen clinique</a:t>
            </a:r>
            <a:endParaRPr lang="fr-FR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2133600"/>
            <a:ext cx="4038600" cy="3733800"/>
          </a:xfrm>
        </p:spPr>
        <p:txBody>
          <a:bodyPr/>
          <a:lstStyle/>
          <a:p>
            <a:pPr>
              <a:buFontTx/>
              <a:buNone/>
            </a:pPr>
            <a:endParaRPr lang="fr-FR">
              <a:latin typeface="Times New Roman" charset="0"/>
            </a:endParaRPr>
          </a:p>
          <a:p>
            <a:r>
              <a:rPr lang="fr-FR">
                <a:latin typeface="Times New Roman" charset="0"/>
              </a:rPr>
              <a:t>Recherche de fuites à la toux</a:t>
            </a:r>
          </a:p>
          <a:p>
            <a:pPr>
              <a:buFontTx/>
              <a:buNone/>
            </a:pPr>
            <a:endParaRPr lang="fr-FR">
              <a:latin typeface="Times New Roman" charset="0"/>
            </a:endParaRPr>
          </a:p>
          <a:p>
            <a:r>
              <a:rPr lang="fr-FR">
                <a:latin typeface="Times New Roman" charset="0"/>
              </a:rPr>
              <a:t>Manœuvre de Bonney</a:t>
            </a:r>
            <a:endParaRPr lang="fr-FR" sz="2800"/>
          </a:p>
        </p:txBody>
      </p:sp>
      <p:pic>
        <p:nvPicPr>
          <p:cNvPr id="26629" name="test bonney Costa.mpg" descr="Macintosh HD:Users:Fred:Desktop:Documents:Cours fac:iu:test bonney Costa.mp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438400"/>
            <a:ext cx="4495800" cy="337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5575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6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66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29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6629"/>
                </p:tgtEl>
              </p:cMediaNode>
            </p:video>
          </p:childTnLst>
        </p:cTn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>
                <a:solidFill>
                  <a:schemeClr val="hlink"/>
                </a:solidFill>
                <a:latin typeface="Times New Roman" charset="0"/>
              </a:rPr>
              <a:t>Examen clinique</a:t>
            </a:r>
            <a:endParaRPr lang="fr-FR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95400"/>
            <a:ext cx="8229600" cy="22860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endParaRPr lang="fr-FR" sz="1600">
              <a:sym typeface="Monotype Sorts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fr-FR" sz="1600">
                <a:sym typeface="Monotype Sorts" charset="0"/>
              </a:rPr>
              <a:t>•	</a:t>
            </a:r>
            <a:r>
              <a:rPr lang="fr-FR" sz="2000">
                <a:latin typeface="Times New Roman" charset="0"/>
              </a:rPr>
              <a:t>Rechercher et quantifier le prolapsus avec mise en évidence d</a:t>
            </a:r>
            <a:r>
              <a:rPr lang="ja-JP" altLang="fr-FR" sz="2000">
                <a:latin typeface="Times New Roman" charset="0"/>
              </a:rPr>
              <a:t>’</a:t>
            </a:r>
            <a:r>
              <a:rPr lang="fr-FR" sz="2000">
                <a:latin typeface="Times New Roman" charset="0"/>
              </a:rPr>
              <a:t>un effet pelote</a:t>
            </a:r>
          </a:p>
          <a:p>
            <a:pPr>
              <a:lnSpc>
                <a:spcPct val="90000"/>
              </a:lnSpc>
              <a:buFontTx/>
              <a:buNone/>
            </a:pPr>
            <a:endParaRPr lang="fr-FR" sz="2000">
              <a:latin typeface="Times New Roman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fr-FR" sz="2000">
                <a:latin typeface="Times New Roman" charset="0"/>
              </a:rPr>
              <a:t>•	Évaluer les muscles releveurs</a:t>
            </a:r>
          </a:p>
          <a:p>
            <a:pPr>
              <a:lnSpc>
                <a:spcPct val="90000"/>
              </a:lnSpc>
              <a:buFontTx/>
              <a:buNone/>
            </a:pPr>
            <a:endParaRPr lang="fr-FR" sz="2000">
              <a:latin typeface="Times New Roman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fr-FR" sz="2000">
                <a:latin typeface="Times New Roman" charset="0"/>
              </a:rPr>
              <a:t>•	Examen neurologique</a:t>
            </a:r>
            <a:endParaRPr lang="fr-FR" sz="1600">
              <a:sym typeface="Monotype Sorts" charset="0"/>
            </a:endParaRPr>
          </a:p>
        </p:txBody>
      </p:sp>
      <p:pic>
        <p:nvPicPr>
          <p:cNvPr id="29701" name="Picture 5" descr="prolapsus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4419600"/>
            <a:ext cx="2667000" cy="2184400"/>
          </a:xfrm>
          <a:noFill/>
          <a:ln/>
        </p:spPr>
      </p:pic>
      <p:pic>
        <p:nvPicPr>
          <p:cNvPr id="29702" name="Picture 6" descr="TEST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124200"/>
            <a:ext cx="2714625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7" descr="prolapsu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419600"/>
            <a:ext cx="2825750" cy="218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960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>
                <a:solidFill>
                  <a:schemeClr val="hlink"/>
                </a:solidFill>
                <a:latin typeface="Times New Roman" charset="0"/>
              </a:rPr>
              <a:t>Etiologies</a:t>
            </a:r>
            <a:br>
              <a:rPr lang="fr-FR">
                <a:solidFill>
                  <a:schemeClr val="hlink"/>
                </a:solidFill>
                <a:latin typeface="Times New Roman" charset="0"/>
              </a:rPr>
            </a:br>
            <a:r>
              <a:rPr lang="fr-FR">
                <a:solidFill>
                  <a:schemeClr val="hlink"/>
                </a:solidFill>
                <a:latin typeface="Times New Roman" charset="0"/>
              </a:rPr>
              <a:t>Instabilité vésicale</a:t>
            </a:r>
            <a:endParaRPr lang="fr-FR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fr-FR" sz="2800" dirty="0" err="1">
                <a:solidFill>
                  <a:srgbClr val="000000"/>
                </a:solidFill>
                <a:latin typeface="Times New Roman" charset="0"/>
              </a:rPr>
              <a:t>Neurogène</a:t>
            </a:r>
            <a:endParaRPr lang="fr-FR" sz="2800" dirty="0">
              <a:solidFill>
                <a:srgbClr val="000000"/>
              </a:solidFill>
              <a:latin typeface="Times New Roman" charset="0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fr-FR" sz="2800" dirty="0">
              <a:latin typeface="Times New Roman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fr-FR" sz="2800" dirty="0">
                <a:latin typeface="Times New Roman" charset="0"/>
              </a:rPr>
              <a:t>		</a:t>
            </a:r>
            <a:r>
              <a:rPr lang="fr-FR" sz="2800" dirty="0">
                <a:latin typeface="Times New Roman" charset="0"/>
                <a:sym typeface="Wingdings" charset="0"/>
              </a:rPr>
              <a:t> </a:t>
            </a:r>
            <a:r>
              <a:rPr lang="fr-FR" sz="2400" dirty="0">
                <a:latin typeface="Times New Roman" charset="0"/>
              </a:rPr>
              <a:t>Instabilité vésicale vraie, cause centrale 		(paraplégiques, spina bifida, SEP…)</a:t>
            </a:r>
            <a:endParaRPr lang="fr-FR" sz="2800" dirty="0">
              <a:latin typeface="Times New Roman" charset="0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fr-FR" sz="2000" dirty="0">
              <a:solidFill>
                <a:srgbClr val="FFFF99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fr-FR" sz="2000" dirty="0">
                <a:solidFill>
                  <a:srgbClr val="FFFF99"/>
                </a:solidFill>
              </a:rPr>
              <a:t>	</a:t>
            </a:r>
            <a:endParaRPr lang="fr-FR" sz="2800" dirty="0">
              <a:latin typeface="Times New Roman" charset="0"/>
            </a:endParaRPr>
          </a:p>
          <a:p>
            <a:pPr>
              <a:lnSpc>
                <a:spcPct val="90000"/>
              </a:lnSpc>
            </a:pPr>
            <a:r>
              <a:rPr lang="fr-FR" sz="2800" dirty="0">
                <a:solidFill>
                  <a:srgbClr val="000000"/>
                </a:solidFill>
                <a:latin typeface="Times New Roman" charset="0"/>
              </a:rPr>
              <a:t>Non </a:t>
            </a:r>
            <a:r>
              <a:rPr lang="fr-FR" sz="2800" dirty="0" err="1">
                <a:solidFill>
                  <a:srgbClr val="000000"/>
                </a:solidFill>
                <a:latin typeface="Times New Roman" charset="0"/>
              </a:rPr>
              <a:t>neurogène</a:t>
            </a:r>
            <a:endParaRPr lang="fr-FR" sz="2800" dirty="0">
              <a:solidFill>
                <a:srgbClr val="000000"/>
              </a:solidFill>
              <a:latin typeface="Times New Roman" charset="0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fr-FR" sz="2800" dirty="0">
              <a:latin typeface="Times New Roman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fr-FR" sz="2800" dirty="0">
                <a:latin typeface="Times New Roman" charset="0"/>
              </a:rPr>
              <a:t>		</a:t>
            </a:r>
            <a:r>
              <a:rPr lang="fr-FR" sz="2800" dirty="0">
                <a:latin typeface="Times New Roman" charset="0"/>
                <a:sym typeface="Wingdings" charset="0"/>
              </a:rPr>
              <a:t> </a:t>
            </a:r>
            <a:r>
              <a:rPr lang="fr-FR" sz="2400" dirty="0">
                <a:latin typeface="Times New Roman" charset="0"/>
              </a:rPr>
              <a:t>Idiopathique (la plus fréquente)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fr-FR" sz="2400" dirty="0">
                <a:latin typeface="Times New Roman" charset="0"/>
              </a:rPr>
              <a:t>		</a:t>
            </a:r>
            <a:r>
              <a:rPr lang="fr-FR" sz="2400" dirty="0">
                <a:latin typeface="Times New Roman" charset="0"/>
                <a:sym typeface="Wingdings" charset="0"/>
              </a:rPr>
              <a:t></a:t>
            </a:r>
            <a:r>
              <a:rPr lang="fr-FR" sz="2400" dirty="0">
                <a:latin typeface="Times New Roman" charset="0"/>
              </a:rPr>
              <a:t>  Épine irritative (infection, tumeurs, CIS, 	lithiases, cystite interstitielle…)</a:t>
            </a:r>
            <a:endParaRPr lang="fr-FR" sz="2800" dirty="0">
              <a:latin typeface="Times New Roman" charset="0"/>
            </a:endParaRPr>
          </a:p>
          <a:p>
            <a:pPr>
              <a:lnSpc>
                <a:spcPct val="90000"/>
              </a:lnSpc>
            </a:pPr>
            <a:endParaRPr lang="fr-FR" sz="28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972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>
                <a:solidFill>
                  <a:schemeClr val="hlink"/>
                </a:solidFill>
                <a:latin typeface="Times New Roman" charset="0"/>
              </a:rPr>
              <a:t>Bilan urodynamique (BUD)</a:t>
            </a:r>
            <a:endParaRPr lang="fr-FR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229600" cy="4876800"/>
          </a:xfrm>
        </p:spPr>
        <p:txBody>
          <a:bodyPr/>
          <a:lstStyle/>
          <a:p>
            <a:r>
              <a:rPr lang="fr-FR">
                <a:latin typeface="Times New Roman" charset="0"/>
              </a:rPr>
              <a:t>Cystomanométrie, profilométrie, débitmétrie</a:t>
            </a:r>
          </a:p>
          <a:p>
            <a:r>
              <a:rPr lang="fr-FR">
                <a:latin typeface="Times New Roman" charset="0"/>
              </a:rPr>
              <a:t>Permet un examen vessie pleine et vide</a:t>
            </a:r>
          </a:p>
          <a:p>
            <a:r>
              <a:rPr lang="fr-FR">
                <a:latin typeface="Times New Roman" charset="0"/>
              </a:rPr>
              <a:t>Dépiste ou confirme une instabilité vésicale soupçonnée cliniquement </a:t>
            </a:r>
          </a:p>
          <a:p>
            <a:r>
              <a:rPr lang="fr-FR">
                <a:latin typeface="Times New Roman" charset="0"/>
              </a:rPr>
              <a:t>Expertise l</a:t>
            </a:r>
            <a:r>
              <a:rPr lang="ja-JP" altLang="fr-FR">
                <a:latin typeface="Times New Roman" charset="0"/>
              </a:rPr>
              <a:t>’</a:t>
            </a:r>
            <a:r>
              <a:rPr lang="fr-FR">
                <a:latin typeface="Times New Roman" charset="0"/>
              </a:rPr>
              <a:t>équilibre vésico-sphinctérien</a:t>
            </a:r>
          </a:p>
          <a:p>
            <a:r>
              <a:rPr lang="fr-FR">
                <a:latin typeface="Times New Roman" charset="0"/>
              </a:rPr>
              <a:t>Pronostique l</a:t>
            </a:r>
            <a:r>
              <a:rPr lang="ja-JP" altLang="fr-FR">
                <a:latin typeface="Times New Roman" charset="0"/>
              </a:rPr>
              <a:t>’</a:t>
            </a:r>
            <a:r>
              <a:rPr lang="fr-FR">
                <a:latin typeface="Times New Roman" charset="0"/>
              </a:rPr>
              <a:t>efficacité de la chirurgie (Pression de Clôture Urétrale)</a:t>
            </a:r>
            <a:endParaRPr lang="fr-FR" sz="2800"/>
          </a:p>
          <a:p>
            <a:endParaRPr lang="fr-FR" sz="2800"/>
          </a:p>
        </p:txBody>
      </p:sp>
    </p:spTree>
    <p:extLst>
      <p:ext uri="{BB962C8B-B14F-4D97-AF65-F5344CB8AC3E}">
        <p14:creationId xmlns:p14="http://schemas.microsoft.com/office/powerpoint/2010/main" val="4271549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>
                <a:solidFill>
                  <a:schemeClr val="hlink"/>
                </a:solidFill>
                <a:latin typeface="Times New Roman" charset="0"/>
              </a:rPr>
              <a:t>Traitements</a:t>
            </a:r>
            <a:br>
              <a:rPr lang="fr-FR">
                <a:solidFill>
                  <a:schemeClr val="hlink"/>
                </a:solidFill>
                <a:latin typeface="Times New Roman" charset="0"/>
              </a:rPr>
            </a:br>
            <a:r>
              <a:rPr lang="fr-FR">
                <a:solidFill>
                  <a:schemeClr val="hlink"/>
                </a:solidFill>
                <a:latin typeface="Times New Roman" charset="0"/>
              </a:rPr>
              <a:t>Instabilité vésicale</a:t>
            </a:r>
            <a:endParaRPr lang="fr-FR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 typeface="Wingdings" charset="0"/>
              <a:buChar char="Ä"/>
            </a:pPr>
            <a:r>
              <a:rPr lang="fr-FR" sz="3600" dirty="0" smtClean="0">
                <a:solidFill>
                  <a:srgbClr val="000000"/>
                </a:solidFill>
                <a:latin typeface="Times New Roman" charset="0"/>
              </a:rPr>
              <a:t>Anticholinergiques: DITROPAN, CERIS, VESICARE, TOVIAZ</a:t>
            </a:r>
          </a:p>
          <a:p>
            <a:pPr marL="0" indent="0">
              <a:lnSpc>
                <a:spcPct val="90000"/>
              </a:lnSpc>
              <a:buNone/>
            </a:pPr>
            <a:endParaRPr lang="fr-FR" sz="3600" dirty="0" smtClean="0">
              <a:solidFill>
                <a:srgbClr val="000000"/>
              </a:solidFill>
              <a:latin typeface="Times New Roman" charset="0"/>
            </a:endParaRPr>
          </a:p>
          <a:p>
            <a:pPr>
              <a:lnSpc>
                <a:spcPct val="90000"/>
              </a:lnSpc>
              <a:buFont typeface="Wingdings" charset="0"/>
              <a:buChar char="Ä"/>
            </a:pPr>
            <a:r>
              <a:rPr lang="fr-FR" sz="3600" dirty="0" smtClean="0">
                <a:solidFill>
                  <a:srgbClr val="000000"/>
                </a:solidFill>
                <a:latin typeface="Times New Roman" charset="0"/>
              </a:rPr>
              <a:t>β3 mimétiques: BETMIGA</a:t>
            </a:r>
            <a:endParaRPr lang="fr-FR" sz="3600" dirty="0">
              <a:solidFill>
                <a:srgbClr val="000000"/>
              </a:solidFill>
              <a:latin typeface="Times New Roman" charset="0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fr-FR" sz="3600" dirty="0">
              <a:latin typeface="Times New Roman" charset="0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fr-FR" baseline="30000" dirty="0">
              <a:solidFill>
                <a:srgbClr val="FFF89E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409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>
                <a:solidFill>
                  <a:schemeClr val="hlink"/>
                </a:solidFill>
                <a:latin typeface="Times New Roman" charset="0"/>
              </a:rPr>
              <a:t>Autres traitements de </a:t>
            </a:r>
            <a:br>
              <a:rPr lang="fr-FR">
                <a:solidFill>
                  <a:schemeClr val="hlink"/>
                </a:solidFill>
                <a:latin typeface="Times New Roman" charset="0"/>
              </a:rPr>
            </a:br>
            <a:r>
              <a:rPr lang="fr-FR">
                <a:solidFill>
                  <a:schemeClr val="hlink"/>
                </a:solidFill>
                <a:latin typeface="Times New Roman" charset="0"/>
              </a:rPr>
              <a:t>l</a:t>
            </a:r>
            <a:r>
              <a:rPr lang="ja-JP" altLang="fr-FR">
                <a:solidFill>
                  <a:schemeClr val="hlink"/>
                </a:solidFill>
                <a:latin typeface="Times New Roman" charset="0"/>
              </a:rPr>
              <a:t>’</a:t>
            </a:r>
            <a:r>
              <a:rPr lang="fr-FR">
                <a:solidFill>
                  <a:schemeClr val="hlink"/>
                </a:solidFill>
                <a:latin typeface="Times New Roman" charset="0"/>
              </a:rPr>
              <a:t>instabilité vésicale</a:t>
            </a:r>
            <a:endParaRPr lang="fr-FR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>
                <a:solidFill>
                  <a:srgbClr val="000000"/>
                </a:solidFill>
                <a:latin typeface="Times New Roman" charset="0"/>
              </a:rPr>
              <a:t>Neuro-modulation sacrée : </a:t>
            </a:r>
            <a:endParaRPr lang="fr-FR" sz="2800" b="1" dirty="0">
              <a:solidFill>
                <a:srgbClr val="000000"/>
              </a:solidFill>
              <a:latin typeface="Times New Roman" charset="0"/>
            </a:endParaRPr>
          </a:p>
          <a:p>
            <a:pPr>
              <a:buFontTx/>
              <a:buNone/>
            </a:pPr>
            <a:r>
              <a:rPr lang="fr-FR" sz="2800" b="1" dirty="0">
                <a:latin typeface="Times New Roman" charset="0"/>
              </a:rPr>
              <a:t>Stimulation continue de la racine sensitive de S3 par</a:t>
            </a:r>
          </a:p>
          <a:p>
            <a:pPr>
              <a:buFontTx/>
              <a:buNone/>
            </a:pPr>
            <a:r>
              <a:rPr lang="fr-FR" sz="2800" b="1" dirty="0">
                <a:latin typeface="Times New Roman" charset="0"/>
              </a:rPr>
              <a:t>un stimulateur posé en sous cutané</a:t>
            </a:r>
            <a:br>
              <a:rPr lang="fr-FR" sz="2800" b="1" dirty="0">
                <a:latin typeface="Times New Roman" charset="0"/>
              </a:rPr>
            </a:br>
            <a:endParaRPr lang="fr-FR" sz="2000" b="1" dirty="0"/>
          </a:p>
        </p:txBody>
      </p:sp>
      <p:grpSp>
        <p:nvGrpSpPr>
          <p:cNvPr id="34820" name="Group 4"/>
          <p:cNvGrpSpPr>
            <a:grpSpLocks/>
          </p:cNvGrpSpPr>
          <p:nvPr/>
        </p:nvGrpSpPr>
        <p:grpSpPr bwMode="auto">
          <a:xfrm>
            <a:off x="609600" y="3810000"/>
            <a:ext cx="3200400" cy="2743200"/>
            <a:chOff x="1824" y="1711"/>
            <a:chExt cx="2090" cy="1829"/>
          </a:xfrm>
        </p:grpSpPr>
        <p:pic>
          <p:nvPicPr>
            <p:cNvPr id="34821" name="Picture 5" descr="pne sacro2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0F1F50"/>
                </a:clrFrom>
                <a:clrTo>
                  <a:srgbClr val="0F1F5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8" y="2542"/>
              <a:ext cx="932" cy="1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822" name="Picture 6" descr="pne ago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0F1F50"/>
                </a:clrFrom>
                <a:clrTo>
                  <a:srgbClr val="0F1F5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3" y="1711"/>
              <a:ext cx="1130" cy="1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823" name="Picture 7" descr="pne sacro1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0F1F50"/>
                </a:clrFrom>
                <a:clrTo>
                  <a:srgbClr val="0F1F5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2592"/>
              <a:ext cx="2090" cy="9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4824" name="Picture 8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00080"/>
              </a:clrFrom>
              <a:clrTo>
                <a:srgbClr val="00008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505200"/>
            <a:ext cx="3200400" cy="305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2976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>
                <a:solidFill>
                  <a:schemeClr val="hlink"/>
                </a:solidFill>
                <a:latin typeface="Times New Roman" charset="0"/>
              </a:rPr>
              <a:t>Autres traitements de </a:t>
            </a:r>
            <a:br>
              <a:rPr lang="fr-FR">
                <a:solidFill>
                  <a:schemeClr val="hlink"/>
                </a:solidFill>
                <a:latin typeface="Times New Roman" charset="0"/>
              </a:rPr>
            </a:br>
            <a:r>
              <a:rPr lang="fr-FR">
                <a:solidFill>
                  <a:schemeClr val="hlink"/>
                </a:solidFill>
                <a:latin typeface="Times New Roman" charset="0"/>
              </a:rPr>
              <a:t>l</a:t>
            </a:r>
            <a:r>
              <a:rPr lang="ja-JP" altLang="fr-FR">
                <a:solidFill>
                  <a:schemeClr val="hlink"/>
                </a:solidFill>
                <a:latin typeface="Times New Roman" charset="0"/>
              </a:rPr>
              <a:t>’</a:t>
            </a:r>
            <a:r>
              <a:rPr lang="fr-FR">
                <a:solidFill>
                  <a:schemeClr val="hlink"/>
                </a:solidFill>
                <a:latin typeface="Times New Roman" charset="0"/>
              </a:rPr>
              <a:t>instabilité vésicale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86000"/>
            <a:ext cx="8229600" cy="3733800"/>
          </a:xfrm>
        </p:spPr>
        <p:txBody>
          <a:bodyPr/>
          <a:lstStyle/>
          <a:p>
            <a:r>
              <a:rPr lang="fr-FR" b="1" dirty="0">
                <a:solidFill>
                  <a:srgbClr val="000000"/>
                </a:solidFill>
                <a:latin typeface="Times New Roman" charset="0"/>
              </a:rPr>
              <a:t>Injection de Toxine Botulique :</a:t>
            </a:r>
            <a:endParaRPr lang="fr-FR" sz="2000" b="1" dirty="0">
              <a:solidFill>
                <a:srgbClr val="000000"/>
              </a:solidFill>
              <a:latin typeface="Times New Roman" charset="0"/>
            </a:endParaRPr>
          </a:p>
          <a:p>
            <a:endParaRPr lang="fr-FR" sz="2000" b="1" dirty="0">
              <a:solidFill>
                <a:srgbClr val="FFFF99"/>
              </a:solidFill>
              <a:latin typeface="Times New Roman" charset="0"/>
            </a:endParaRPr>
          </a:p>
          <a:p>
            <a:pPr>
              <a:buFontTx/>
              <a:buNone/>
            </a:pPr>
            <a:r>
              <a:rPr lang="fr-FR" sz="2800" b="1" dirty="0">
                <a:latin typeface="Times New Roman" charset="0"/>
              </a:rPr>
              <a:t>	- Pas d</a:t>
            </a:r>
            <a:r>
              <a:rPr lang="ja-JP" altLang="fr-FR" sz="2800" b="1" dirty="0">
                <a:latin typeface="Times New Roman" charset="0"/>
              </a:rPr>
              <a:t>’</a:t>
            </a:r>
            <a:r>
              <a:rPr lang="fr-FR" sz="2800" b="1" dirty="0">
                <a:latin typeface="Times New Roman" charset="0"/>
              </a:rPr>
              <a:t>AMM pour les patients non neurologiques</a:t>
            </a:r>
          </a:p>
          <a:p>
            <a:pPr>
              <a:buFontTx/>
              <a:buNone/>
            </a:pPr>
            <a:r>
              <a:rPr lang="fr-FR" sz="2800" b="1" dirty="0">
                <a:latin typeface="Times New Roman" charset="0"/>
              </a:rPr>
              <a:t>	- Atténuation de l</a:t>
            </a:r>
            <a:r>
              <a:rPr lang="ja-JP" altLang="fr-FR" sz="2800" b="1" dirty="0">
                <a:latin typeface="Times New Roman" charset="0"/>
              </a:rPr>
              <a:t>’</a:t>
            </a:r>
            <a:r>
              <a:rPr lang="fr-FR" sz="2800" b="1" dirty="0">
                <a:latin typeface="Times New Roman" charset="0"/>
              </a:rPr>
              <a:t>effet dans le temps</a:t>
            </a:r>
          </a:p>
          <a:p>
            <a:pPr>
              <a:buFontTx/>
              <a:buNone/>
            </a:pPr>
            <a:r>
              <a:rPr lang="fr-FR" sz="2800" b="1" dirty="0">
                <a:latin typeface="Times New Roman" charset="0"/>
              </a:rPr>
              <a:t>	- Injections répétées</a:t>
            </a:r>
            <a:endParaRPr lang="fr-FR" sz="2000" b="1" dirty="0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274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>
                <a:solidFill>
                  <a:schemeClr val="hlink"/>
                </a:solidFill>
                <a:latin typeface="Times New Roman" charset="0"/>
              </a:rPr>
              <a:t>Traitements médicaux</a:t>
            </a:r>
            <a:br>
              <a:rPr lang="fr-FR">
                <a:solidFill>
                  <a:schemeClr val="hlink"/>
                </a:solidFill>
                <a:latin typeface="Times New Roman" charset="0"/>
              </a:rPr>
            </a:br>
            <a:r>
              <a:rPr lang="fr-FR">
                <a:solidFill>
                  <a:schemeClr val="hlink"/>
                </a:solidFill>
                <a:latin typeface="Times New Roman" charset="0"/>
              </a:rPr>
              <a:t> Incontinence urinaire d</a:t>
            </a:r>
            <a:r>
              <a:rPr lang="ja-JP" altLang="fr-FR">
                <a:solidFill>
                  <a:schemeClr val="hlink"/>
                </a:solidFill>
                <a:latin typeface="Times New Roman" charset="0"/>
              </a:rPr>
              <a:t>’</a:t>
            </a:r>
            <a:r>
              <a:rPr lang="fr-FR">
                <a:solidFill>
                  <a:schemeClr val="hlink"/>
                </a:solidFill>
                <a:latin typeface="Times New Roman" charset="0"/>
              </a:rPr>
              <a:t>effort</a:t>
            </a:r>
            <a:endParaRPr lang="fr-FR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953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fr-FR" dirty="0" err="1">
                <a:solidFill>
                  <a:srgbClr val="000000"/>
                </a:solidFill>
                <a:latin typeface="Times New Roman" charset="0"/>
              </a:rPr>
              <a:t>Oestrogénothérapie</a:t>
            </a:r>
            <a:r>
              <a:rPr lang="fr-FR" dirty="0">
                <a:solidFill>
                  <a:srgbClr val="000000"/>
                </a:solidFill>
                <a:latin typeface="Times New Roman" charset="0"/>
              </a:rPr>
              <a:t> locale :</a:t>
            </a:r>
            <a:r>
              <a:rPr lang="fr-FR" sz="2800" dirty="0">
                <a:solidFill>
                  <a:srgbClr val="000000"/>
                </a:solidFill>
                <a:latin typeface="Times New Roman" charset="0"/>
              </a:rPr>
              <a:t>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fr-FR" sz="2800" dirty="0">
                <a:latin typeface="Times New Roman" charset="0"/>
              </a:rPr>
              <a:t>		- </a:t>
            </a:r>
            <a:r>
              <a:rPr lang="fr-FR" sz="2800" dirty="0" err="1">
                <a:latin typeface="Times New Roman" charset="0"/>
              </a:rPr>
              <a:t>Trophicité</a:t>
            </a:r>
            <a:r>
              <a:rPr lang="fr-FR" sz="2800" dirty="0">
                <a:latin typeface="Times New Roman" charset="0"/>
              </a:rPr>
              <a:t> vaginale</a:t>
            </a:r>
          </a:p>
          <a:p>
            <a:pPr>
              <a:lnSpc>
                <a:spcPct val="90000"/>
              </a:lnSpc>
              <a:buFontTx/>
              <a:buNone/>
            </a:pPr>
            <a:endParaRPr lang="fr-FR" sz="2800" dirty="0">
              <a:solidFill>
                <a:srgbClr val="000000"/>
              </a:solidFill>
              <a:latin typeface="Times New Roman" charset="0"/>
            </a:endParaRPr>
          </a:p>
          <a:p>
            <a:pPr>
              <a:lnSpc>
                <a:spcPct val="90000"/>
              </a:lnSpc>
            </a:pPr>
            <a:r>
              <a:rPr lang="fr-FR" dirty="0">
                <a:solidFill>
                  <a:srgbClr val="000000"/>
                </a:solidFill>
                <a:latin typeface="Times New Roman" charset="0"/>
              </a:rPr>
              <a:t>Rééducation périnéale et vésico-</a:t>
            </a:r>
            <a:r>
              <a:rPr lang="fr-FR" dirty="0" err="1">
                <a:solidFill>
                  <a:srgbClr val="000000"/>
                </a:solidFill>
                <a:latin typeface="Times New Roman" charset="0"/>
              </a:rPr>
              <a:t>sphintérienne</a:t>
            </a:r>
            <a:r>
              <a:rPr lang="fr-FR" dirty="0">
                <a:solidFill>
                  <a:srgbClr val="000000"/>
                </a:solidFill>
                <a:latin typeface="Times New Roman" charset="0"/>
              </a:rPr>
              <a:t> :</a:t>
            </a:r>
            <a:endParaRPr lang="fr-FR" sz="2800" dirty="0">
              <a:solidFill>
                <a:srgbClr val="000000"/>
              </a:solidFill>
              <a:latin typeface="Times New Roman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fr-FR" sz="2800" dirty="0">
                <a:effectLst/>
                <a:latin typeface="Times New Roman" charset="0"/>
              </a:rPr>
              <a:t>		- Nombre  de  séances : 15 minimum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fr-FR" sz="2800" dirty="0">
                <a:effectLst/>
                <a:latin typeface="Times New Roman" charset="0"/>
              </a:rPr>
              <a:t>		- Motif  : le type d</a:t>
            </a:r>
            <a:r>
              <a:rPr lang="ja-JP" altLang="fr-FR" sz="2800" dirty="0">
                <a:effectLst/>
                <a:latin typeface="Times New Roman" charset="0"/>
              </a:rPr>
              <a:t>’</a:t>
            </a:r>
            <a:r>
              <a:rPr lang="fr-FR" sz="2800" dirty="0">
                <a:effectLst/>
                <a:latin typeface="Times New Roman" charset="0"/>
              </a:rPr>
              <a:t>IU doit être précisé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fr-FR" sz="2800" dirty="0">
                <a:effectLst/>
                <a:latin typeface="Times New Roman" charset="0"/>
              </a:rPr>
              <a:t>		- Electrostimulation , Biofeedback</a:t>
            </a:r>
            <a:endParaRPr lang="fr-FR" sz="2800" dirty="0">
              <a:latin typeface="Times New Roman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sz="2800" dirty="0">
                <a:effectLst/>
                <a:latin typeface="Times New Roman" charset="0"/>
              </a:rPr>
              <a:t>		- </a:t>
            </a:r>
            <a:r>
              <a:rPr lang="en-US" sz="2800" dirty="0" err="1">
                <a:effectLst/>
                <a:latin typeface="Times New Roman" charset="0"/>
              </a:rPr>
              <a:t>Renouvellement</a:t>
            </a:r>
            <a:r>
              <a:rPr lang="en-US" sz="2800" dirty="0">
                <a:effectLst/>
                <a:latin typeface="Times New Roman" charset="0"/>
              </a:rPr>
              <a:t> : </a:t>
            </a:r>
            <a:r>
              <a:rPr lang="en-US" sz="2800" dirty="0" err="1">
                <a:effectLst/>
                <a:latin typeface="Times New Roman" charset="0"/>
              </a:rPr>
              <a:t>aussi</a:t>
            </a:r>
            <a:r>
              <a:rPr lang="en-US" sz="2800" dirty="0">
                <a:effectLst/>
                <a:latin typeface="Times New Roman" charset="0"/>
              </a:rPr>
              <a:t> </a:t>
            </a:r>
            <a:r>
              <a:rPr lang="en-US" sz="2800" dirty="0" err="1">
                <a:effectLst/>
                <a:latin typeface="Times New Roman" charset="0"/>
              </a:rPr>
              <a:t>longtemps</a:t>
            </a:r>
            <a:r>
              <a:rPr lang="en-US" sz="2800" dirty="0">
                <a:effectLst/>
                <a:latin typeface="Times New Roman" charset="0"/>
              </a:rPr>
              <a:t> </a:t>
            </a:r>
            <a:r>
              <a:rPr lang="en-US" sz="2800" dirty="0" err="1">
                <a:effectLst/>
                <a:latin typeface="Times New Roman" charset="0"/>
              </a:rPr>
              <a:t>que</a:t>
            </a:r>
            <a:r>
              <a:rPr lang="en-US" sz="2800" dirty="0">
                <a:effectLst/>
                <a:latin typeface="Times New Roman" charset="0"/>
              </a:rPr>
              <a:t> la  </a:t>
            </a:r>
            <a:r>
              <a:rPr lang="en-US" sz="2800" dirty="0" err="1">
                <a:effectLst/>
                <a:latin typeface="Times New Roman" charset="0"/>
              </a:rPr>
              <a:t>patiente</a:t>
            </a:r>
            <a:r>
              <a:rPr lang="en-US" sz="2800" dirty="0">
                <a:effectLst/>
                <a:latin typeface="Times New Roman" charset="0"/>
              </a:rPr>
              <a:t> </a:t>
            </a:r>
            <a:r>
              <a:rPr lang="en-US" sz="2800" dirty="0" err="1">
                <a:effectLst/>
                <a:latin typeface="Times New Roman" charset="0"/>
              </a:rPr>
              <a:t>progresse</a:t>
            </a:r>
            <a:endParaRPr lang="fr-FR" sz="2800" dirty="0">
              <a:latin typeface="Times New Roman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sz="2800" dirty="0">
                <a:effectLst/>
                <a:latin typeface="Times New Roman" charset="0"/>
              </a:rPr>
              <a:t>		- </a:t>
            </a:r>
            <a:r>
              <a:rPr lang="en-US" sz="2800" dirty="0" err="1">
                <a:effectLst/>
                <a:latin typeface="Times New Roman" charset="0"/>
              </a:rPr>
              <a:t>Arr</a:t>
            </a:r>
            <a:r>
              <a:rPr lang="en-US" altLang="ja-JP" sz="2800" dirty="0" err="1">
                <a:effectLst/>
                <a:latin typeface="Times New Roman" charset="0"/>
                <a:cs typeface="ＭＳ Ｐゴシック" charset="0"/>
              </a:rPr>
              <a:t>êt</a:t>
            </a:r>
            <a:r>
              <a:rPr lang="en-US" altLang="ja-JP" sz="2800" dirty="0">
                <a:effectLst/>
                <a:latin typeface="Times New Roman" charset="0"/>
                <a:cs typeface="ＭＳ Ｐゴシック" charset="0"/>
              </a:rPr>
              <a:t> : </a:t>
            </a:r>
            <a:r>
              <a:rPr lang="en-US" sz="2800" dirty="0" err="1">
                <a:effectLst/>
                <a:latin typeface="Times New Roman" charset="0"/>
              </a:rPr>
              <a:t>lorsque</a:t>
            </a:r>
            <a:r>
              <a:rPr lang="en-US" sz="2800" dirty="0">
                <a:effectLst/>
                <a:latin typeface="Times New Roman" charset="0"/>
              </a:rPr>
              <a:t> la </a:t>
            </a:r>
            <a:r>
              <a:rPr lang="en-US" sz="2800" dirty="0" err="1">
                <a:effectLst/>
                <a:latin typeface="Times New Roman" charset="0"/>
              </a:rPr>
              <a:t>patiente</a:t>
            </a:r>
            <a:r>
              <a:rPr lang="en-US" sz="2800" dirty="0">
                <a:effectLst/>
                <a:latin typeface="Times New Roman" charset="0"/>
              </a:rPr>
              <a:t> ne </a:t>
            </a:r>
            <a:r>
              <a:rPr lang="en-US" sz="2800" dirty="0" err="1">
                <a:effectLst/>
                <a:latin typeface="Times New Roman" charset="0"/>
              </a:rPr>
              <a:t>progresse</a:t>
            </a:r>
            <a:r>
              <a:rPr lang="en-US" sz="2800" dirty="0">
                <a:effectLst/>
                <a:latin typeface="Times New Roman" charset="0"/>
              </a:rPr>
              <a:t> plus  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2800" dirty="0">
              <a:effectLst/>
              <a:latin typeface="Times New Roman" charset="0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fr-FR" sz="28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512704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>
                <a:solidFill>
                  <a:schemeClr val="hlink"/>
                </a:solidFill>
                <a:latin typeface="Times New Roman" charset="0"/>
              </a:rPr>
              <a:t>Traitements chirurgicaux</a:t>
            </a:r>
            <a:br>
              <a:rPr lang="fr-FR">
                <a:solidFill>
                  <a:schemeClr val="hlink"/>
                </a:solidFill>
                <a:latin typeface="Times New Roman" charset="0"/>
              </a:rPr>
            </a:br>
            <a:r>
              <a:rPr lang="fr-FR">
                <a:solidFill>
                  <a:schemeClr val="hlink"/>
                </a:solidFill>
                <a:latin typeface="Times New Roman" charset="0"/>
              </a:rPr>
              <a:t>Incontinence urinaire d</a:t>
            </a:r>
            <a:r>
              <a:rPr lang="ja-JP" altLang="fr-FR">
                <a:solidFill>
                  <a:schemeClr val="hlink"/>
                </a:solidFill>
                <a:latin typeface="Times New Roman" charset="0"/>
              </a:rPr>
              <a:t>’</a:t>
            </a:r>
            <a:r>
              <a:rPr lang="fr-FR">
                <a:solidFill>
                  <a:schemeClr val="hlink"/>
                </a:solidFill>
                <a:latin typeface="Times New Roman" charset="0"/>
              </a:rPr>
              <a:t>effort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52600"/>
            <a:ext cx="8229600" cy="1676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fr-FR" sz="2800" dirty="0">
                <a:solidFill>
                  <a:srgbClr val="000000"/>
                </a:solidFill>
                <a:latin typeface="Times New Roman" charset="0"/>
              </a:rPr>
              <a:t>Bandelettes sous-urétrales : TVT - TOT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fr-FR" sz="2800" dirty="0"/>
              <a:t>		</a:t>
            </a:r>
            <a:r>
              <a:rPr lang="fr-FR" sz="2400" dirty="0">
                <a:latin typeface="Times New Roman" charset="0"/>
              </a:rPr>
              <a:t>- Tension free Vaginal Tape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fr-FR" sz="2400" dirty="0">
                <a:latin typeface="Times New Roman" charset="0"/>
              </a:rPr>
              <a:t>		- </a:t>
            </a:r>
            <a:r>
              <a:rPr lang="fr-FR" sz="2400" dirty="0" err="1">
                <a:latin typeface="Times New Roman" charset="0"/>
              </a:rPr>
              <a:t>Trans</a:t>
            </a:r>
            <a:r>
              <a:rPr lang="fr-FR" sz="2400" dirty="0">
                <a:latin typeface="Times New Roman" charset="0"/>
              </a:rPr>
              <a:t> Obturatrice Tape</a:t>
            </a:r>
            <a:endParaRPr lang="fr-FR" sz="2800" dirty="0"/>
          </a:p>
          <a:p>
            <a:pPr>
              <a:lnSpc>
                <a:spcPct val="90000"/>
              </a:lnSpc>
              <a:buFontTx/>
              <a:buNone/>
            </a:pPr>
            <a:endParaRPr lang="fr-FR" sz="2800" dirty="0"/>
          </a:p>
        </p:txBody>
      </p:sp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352800"/>
            <a:ext cx="5943600" cy="292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8917" name="Picture 5"/>
          <p:cNvPicPr>
            <a:picLocks noChangeArrowheads="1"/>
          </p:cNvPicPr>
          <p:nvPr/>
        </p:nvPicPr>
        <p:blipFill>
          <a:blip r:embed="rId4">
            <a:lum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352800"/>
            <a:ext cx="2590800" cy="28956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20423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0" t="11333" r="30000" b="25999"/>
          <a:stretch>
            <a:fillRect/>
          </a:stretch>
        </p:blipFill>
        <p:spPr bwMode="auto">
          <a:xfrm flipH="1">
            <a:off x="4150867" y="1043292"/>
            <a:ext cx="4850476" cy="4469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0" t="10666" r="29001" b="24001"/>
          <a:stretch>
            <a:fillRect/>
          </a:stretch>
        </p:blipFill>
        <p:spPr bwMode="auto">
          <a:xfrm>
            <a:off x="-245680" y="718944"/>
            <a:ext cx="5257800" cy="495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6061755" y="5436460"/>
            <a:ext cx="1066800" cy="1143000"/>
            <a:chOff x="192" y="2976"/>
            <a:chExt cx="672" cy="720"/>
          </a:xfrm>
        </p:grpSpPr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192" y="2976"/>
              <a:ext cx="672" cy="72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kern="1200"/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336" y="3024"/>
              <a:ext cx="360" cy="624"/>
              <a:chOff x="648" y="1488"/>
              <a:chExt cx="432" cy="672"/>
            </a:xfrm>
          </p:grpSpPr>
          <p:sp>
            <p:nvSpPr>
              <p:cNvPr id="9" name="Oval 7"/>
              <p:cNvSpPr>
                <a:spLocks noChangeArrowheads="1"/>
              </p:cNvSpPr>
              <p:nvPr/>
            </p:nvSpPr>
            <p:spPr bwMode="auto">
              <a:xfrm>
                <a:off x="648" y="1488"/>
                <a:ext cx="432" cy="384"/>
              </a:xfrm>
              <a:prstGeom prst="ellipse">
                <a:avLst/>
              </a:prstGeom>
              <a:noFill/>
              <a:ln w="571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kern="1200"/>
              </a:p>
            </p:txBody>
          </p:sp>
          <p:sp>
            <p:nvSpPr>
              <p:cNvPr id="10" name="Line 8"/>
              <p:cNvSpPr>
                <a:spLocks noChangeShapeType="1"/>
              </p:cNvSpPr>
              <p:nvPr/>
            </p:nvSpPr>
            <p:spPr bwMode="auto">
              <a:xfrm rot="-5342228">
                <a:off x="864" y="1872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kern="1200"/>
              </a:p>
            </p:txBody>
          </p:sp>
          <p:sp>
            <p:nvSpPr>
              <p:cNvPr id="11" name="Line 9"/>
              <p:cNvSpPr>
                <a:spLocks noChangeShapeType="1"/>
              </p:cNvSpPr>
              <p:nvPr/>
            </p:nvSpPr>
            <p:spPr bwMode="auto">
              <a:xfrm>
                <a:off x="864" y="1872"/>
                <a:ext cx="0" cy="288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kern="1200"/>
              </a:p>
            </p:txBody>
          </p:sp>
        </p:grpSp>
      </p:grpSp>
      <p:grpSp>
        <p:nvGrpSpPr>
          <p:cNvPr id="12" name="Group 8"/>
          <p:cNvGrpSpPr>
            <a:grpSpLocks/>
          </p:cNvGrpSpPr>
          <p:nvPr/>
        </p:nvGrpSpPr>
        <p:grpSpPr bwMode="auto">
          <a:xfrm>
            <a:off x="1949448" y="5436460"/>
            <a:ext cx="1066800" cy="1143000"/>
            <a:chOff x="192" y="1536"/>
            <a:chExt cx="672" cy="720"/>
          </a:xfrm>
        </p:grpSpPr>
        <p:grpSp>
          <p:nvGrpSpPr>
            <p:cNvPr id="13" name="Group 9"/>
            <p:cNvGrpSpPr>
              <a:grpSpLocks/>
            </p:cNvGrpSpPr>
            <p:nvPr/>
          </p:nvGrpSpPr>
          <p:grpSpPr bwMode="auto">
            <a:xfrm>
              <a:off x="288" y="1584"/>
              <a:ext cx="528" cy="576"/>
              <a:chOff x="288" y="1584"/>
              <a:chExt cx="528" cy="576"/>
            </a:xfrm>
          </p:grpSpPr>
          <p:sp>
            <p:nvSpPr>
              <p:cNvPr id="15" name="Oval 10"/>
              <p:cNvSpPr>
                <a:spLocks noChangeArrowheads="1"/>
              </p:cNvSpPr>
              <p:nvPr/>
            </p:nvSpPr>
            <p:spPr bwMode="auto">
              <a:xfrm>
                <a:off x="288" y="1776"/>
                <a:ext cx="432" cy="384"/>
              </a:xfrm>
              <a:prstGeom prst="ellips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kern="1200">
                  <a:solidFill>
                    <a:srgbClr val="000000"/>
                  </a:solidFill>
                </a:endParaRPr>
              </a:p>
            </p:txBody>
          </p:sp>
          <p:sp>
            <p:nvSpPr>
              <p:cNvPr id="16" name="Line 11"/>
              <p:cNvSpPr>
                <a:spLocks noChangeShapeType="1"/>
              </p:cNvSpPr>
              <p:nvPr/>
            </p:nvSpPr>
            <p:spPr bwMode="auto">
              <a:xfrm flipV="1">
                <a:off x="624" y="1584"/>
                <a:ext cx="192" cy="192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kern="12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192" y="1536"/>
              <a:ext cx="672" cy="72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kern="120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716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>
                <a:solidFill>
                  <a:schemeClr val="hlink"/>
                </a:solidFill>
                <a:latin typeface="Times New Roman" charset="0"/>
              </a:rPr>
              <a:t>Bandelettes sous-urétrales</a:t>
            </a:r>
            <a:endParaRPr lang="fr-FR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724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fr-FR" sz="3600" dirty="0">
                <a:solidFill>
                  <a:srgbClr val="000000"/>
                </a:solidFill>
                <a:latin typeface="Times New Roman" charset="0"/>
              </a:rPr>
              <a:t>Principes :</a:t>
            </a:r>
            <a:r>
              <a:rPr lang="fr-FR" dirty="0">
                <a:solidFill>
                  <a:srgbClr val="000000"/>
                </a:solidFill>
                <a:latin typeface="Times New Roman" charset="0"/>
              </a:rPr>
              <a:t>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fr-FR" dirty="0">
                <a:latin typeface="Times New Roman" charset="0"/>
              </a:rPr>
              <a:t>		- Bandelette de polypropylène  mise sous l</a:t>
            </a:r>
            <a:r>
              <a:rPr lang="ja-JP" altLang="fr-FR" dirty="0">
                <a:latin typeface="Times New Roman" charset="0"/>
              </a:rPr>
              <a:t>’</a:t>
            </a:r>
            <a:r>
              <a:rPr lang="fr-FR" dirty="0">
                <a:latin typeface="Times New Roman" charset="0"/>
              </a:rPr>
              <a:t>urètre distal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fr-FR" dirty="0">
                <a:latin typeface="Times New Roman" charset="0"/>
              </a:rPr>
              <a:t>		- Auto-fixation dans la paroi pelvienne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fr-FR" dirty="0">
                <a:latin typeface="Times New Roman" charset="0"/>
              </a:rPr>
              <a:t>		- Ajustée pour corriger les fuites (sans tension)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fr-FR" dirty="0">
                <a:latin typeface="Times New Roman" charset="0"/>
              </a:rPr>
              <a:t>		- Passage par le trou obturateur, évitant les complications abdominales</a:t>
            </a:r>
            <a:endParaRPr lang="fr-FR" dirty="0"/>
          </a:p>
          <a:p>
            <a:pPr>
              <a:lnSpc>
                <a:spcPct val="90000"/>
              </a:lnSpc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60187236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>
                <a:solidFill>
                  <a:schemeClr val="hlink"/>
                </a:solidFill>
                <a:latin typeface="Times New Roman" charset="0"/>
              </a:rPr>
              <a:t>Traitements chirurgicaux des prolapsus associés</a:t>
            </a:r>
            <a:endParaRPr lang="fr-FR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362200"/>
            <a:ext cx="8229600" cy="3657600"/>
          </a:xfrm>
        </p:spPr>
        <p:txBody>
          <a:bodyPr/>
          <a:lstStyle/>
          <a:p>
            <a:r>
              <a:rPr lang="fr-FR">
                <a:latin typeface="Times New Roman" charset="0"/>
              </a:rPr>
              <a:t>Cystocèle, rectocèle, hystérocèle</a:t>
            </a:r>
          </a:p>
          <a:p>
            <a:endParaRPr lang="fr-FR">
              <a:latin typeface="Times New Roman" charset="0"/>
            </a:endParaRPr>
          </a:p>
          <a:p>
            <a:r>
              <a:rPr lang="fr-FR">
                <a:latin typeface="Times New Roman" charset="0"/>
              </a:rPr>
              <a:t>Promonto-fixation coelioscopique</a:t>
            </a:r>
          </a:p>
          <a:p>
            <a:endParaRPr lang="fr-FR">
              <a:latin typeface="Times New Roman" charset="0"/>
            </a:endParaRPr>
          </a:p>
          <a:p>
            <a:r>
              <a:rPr lang="fr-FR">
                <a:latin typeface="Times New Roman" charset="0"/>
              </a:rPr>
              <a:t>Périnée antérieur et postérieur voie basse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5202049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838200"/>
            <a:ext cx="7772400" cy="1219200"/>
          </a:xfrm>
        </p:spPr>
        <p:txBody>
          <a:bodyPr/>
          <a:lstStyle/>
          <a:p>
            <a:r>
              <a:rPr lang="fr-FR" sz="6600">
                <a:solidFill>
                  <a:schemeClr val="hlink"/>
                </a:solidFill>
                <a:latin typeface="Times New Roman" charset="0"/>
              </a:rPr>
              <a:t>Chez l</a:t>
            </a:r>
            <a:r>
              <a:rPr lang="ja-JP" altLang="fr-FR" sz="6600">
                <a:solidFill>
                  <a:schemeClr val="hlink"/>
                </a:solidFill>
                <a:latin typeface="Times New Roman" charset="0"/>
              </a:rPr>
              <a:t>’</a:t>
            </a:r>
            <a:r>
              <a:rPr lang="fr-FR" sz="6600">
                <a:solidFill>
                  <a:schemeClr val="hlink"/>
                </a:solidFill>
                <a:latin typeface="Times New Roman" charset="0"/>
              </a:rPr>
              <a:t>homme</a:t>
            </a:r>
            <a:endParaRPr lang="fr-FR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4037" name="Picture 5" descr="incontinence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514600"/>
            <a:ext cx="5486400" cy="368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8918942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>
                <a:solidFill>
                  <a:schemeClr val="hlink"/>
                </a:solidFill>
                <a:latin typeface="Times New Roman" charset="0"/>
              </a:rPr>
              <a:t>IU chez l</a:t>
            </a:r>
            <a:r>
              <a:rPr lang="ja-JP" altLang="fr-FR">
                <a:solidFill>
                  <a:schemeClr val="hlink"/>
                </a:solidFill>
                <a:latin typeface="Times New Roman" charset="0"/>
              </a:rPr>
              <a:t>’</a:t>
            </a:r>
            <a:r>
              <a:rPr lang="fr-FR">
                <a:solidFill>
                  <a:schemeClr val="hlink"/>
                </a:solidFill>
                <a:latin typeface="Times New Roman" charset="0"/>
              </a:rPr>
              <a:t>homme</a:t>
            </a:r>
            <a:endParaRPr lang="fr-FR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28800"/>
            <a:ext cx="8229600" cy="5029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fr-FR" sz="2800" b="1" u="sng" dirty="0">
                <a:solidFill>
                  <a:srgbClr val="000000"/>
                </a:solidFill>
                <a:latin typeface="Times New Roman" charset="0"/>
              </a:rPr>
              <a:t>Rare</a:t>
            </a:r>
            <a:r>
              <a:rPr lang="fr-FR" sz="2800" dirty="0">
                <a:solidFill>
                  <a:srgbClr val="000000"/>
                </a:solidFill>
                <a:latin typeface="Times New Roman" charset="0"/>
              </a:rPr>
              <a:t> </a:t>
            </a:r>
            <a:r>
              <a:rPr lang="fr-FR" sz="2800" dirty="0">
                <a:latin typeface="Times New Roman" charset="0"/>
              </a:rPr>
              <a:t>: l </a:t>
            </a:r>
            <a:r>
              <a:rPr lang="ja-JP" altLang="fr-FR" sz="2800" dirty="0">
                <a:latin typeface="Times New Roman" charset="0"/>
              </a:rPr>
              <a:t>’</a:t>
            </a:r>
            <a:r>
              <a:rPr lang="fr-FR" sz="2800" dirty="0">
                <a:latin typeface="Times New Roman" charset="0"/>
              </a:rPr>
              <a:t>évolution naturelle se faisant plutôt vers la dysurie</a:t>
            </a:r>
          </a:p>
          <a:p>
            <a:pPr>
              <a:lnSpc>
                <a:spcPct val="90000"/>
              </a:lnSpc>
            </a:pPr>
            <a:r>
              <a:rPr lang="fr-FR" sz="2800" dirty="0">
                <a:latin typeface="Times New Roman" charset="0"/>
              </a:rPr>
              <a:t> Très souvent d </a:t>
            </a:r>
            <a:r>
              <a:rPr lang="ja-JP" altLang="fr-FR" sz="2800" dirty="0">
                <a:latin typeface="Times New Roman" charset="0"/>
              </a:rPr>
              <a:t>’</a:t>
            </a:r>
            <a:r>
              <a:rPr lang="fr-FR" sz="2800" dirty="0">
                <a:latin typeface="Times New Roman" charset="0"/>
              </a:rPr>
              <a:t>origine </a:t>
            </a:r>
            <a:r>
              <a:rPr lang="fr-FR" sz="2800" b="1" u="sng" dirty="0">
                <a:solidFill>
                  <a:srgbClr val="000000"/>
                </a:solidFill>
                <a:latin typeface="Times New Roman" charset="0"/>
              </a:rPr>
              <a:t>iatrogène</a:t>
            </a:r>
            <a:r>
              <a:rPr lang="fr-FR" sz="2800" dirty="0">
                <a:latin typeface="Times New Roman" charset="0"/>
              </a:rPr>
              <a:t> par lésion du sphincter strié urétral : post </a:t>
            </a:r>
            <a:r>
              <a:rPr lang="fr-FR" sz="2800" dirty="0" err="1">
                <a:latin typeface="Times New Roman" charset="0"/>
              </a:rPr>
              <a:t>adénomectomie</a:t>
            </a:r>
            <a:r>
              <a:rPr lang="fr-FR" sz="2800" dirty="0">
                <a:latin typeface="Times New Roman" charset="0"/>
              </a:rPr>
              <a:t>, RTUP (2 à 5%) , ou prostatectomie (5 à 25 %)</a:t>
            </a:r>
          </a:p>
          <a:p>
            <a:pPr>
              <a:lnSpc>
                <a:spcPct val="90000"/>
              </a:lnSpc>
            </a:pPr>
            <a:r>
              <a:rPr lang="fr-FR" sz="2800" dirty="0">
                <a:latin typeface="Times New Roman" charset="0"/>
              </a:rPr>
              <a:t>La cause la plus fréquente de perte d </a:t>
            </a:r>
            <a:r>
              <a:rPr lang="ja-JP" altLang="fr-FR" sz="2800" dirty="0">
                <a:latin typeface="Times New Roman" charset="0"/>
              </a:rPr>
              <a:t>’</a:t>
            </a:r>
            <a:r>
              <a:rPr lang="fr-FR" sz="2800" dirty="0">
                <a:latin typeface="Times New Roman" charset="0"/>
              </a:rPr>
              <a:t>urine chez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fr-FR" sz="2800" dirty="0">
                <a:latin typeface="Times New Roman" charset="0"/>
              </a:rPr>
              <a:t>l</a:t>
            </a:r>
            <a:r>
              <a:rPr lang="ja-JP" altLang="fr-FR" sz="2800" dirty="0">
                <a:latin typeface="Times New Roman" charset="0"/>
              </a:rPr>
              <a:t>’</a:t>
            </a:r>
            <a:r>
              <a:rPr lang="fr-FR" sz="2800" dirty="0">
                <a:latin typeface="Times New Roman" charset="0"/>
              </a:rPr>
              <a:t> homme sont les </a:t>
            </a:r>
            <a:r>
              <a:rPr lang="fr-FR" sz="2800" b="1" u="sng" dirty="0">
                <a:solidFill>
                  <a:srgbClr val="000000"/>
                </a:solidFill>
                <a:latin typeface="Times New Roman" charset="0"/>
              </a:rPr>
              <a:t>mictions par regorgement</a:t>
            </a:r>
          </a:p>
          <a:p>
            <a:pPr>
              <a:lnSpc>
                <a:spcPct val="90000"/>
              </a:lnSpc>
            </a:pPr>
            <a:r>
              <a:rPr lang="fr-FR" sz="2800" dirty="0">
                <a:latin typeface="Times New Roman" charset="0"/>
              </a:rPr>
              <a:t>Toujours rechercher un </a:t>
            </a:r>
            <a:r>
              <a:rPr lang="fr-FR" sz="2800" dirty="0">
                <a:solidFill>
                  <a:srgbClr val="000000"/>
                </a:solidFill>
                <a:latin typeface="Times New Roman" charset="0"/>
              </a:rPr>
              <a:t>globe vésical</a:t>
            </a:r>
          </a:p>
          <a:p>
            <a:pPr>
              <a:lnSpc>
                <a:spcPct val="90000"/>
              </a:lnSpc>
            </a:pPr>
            <a:r>
              <a:rPr lang="fr-FR" sz="2800" dirty="0">
                <a:latin typeface="Times New Roman" charset="0"/>
              </a:rPr>
              <a:t>Pas d</a:t>
            </a:r>
            <a:r>
              <a:rPr lang="ja-JP" altLang="fr-FR" sz="2800" dirty="0">
                <a:latin typeface="Times New Roman" charset="0"/>
              </a:rPr>
              <a:t>’</a:t>
            </a:r>
            <a:r>
              <a:rPr lang="fr-FR" sz="2800" dirty="0">
                <a:latin typeface="Times New Roman" charset="0"/>
              </a:rPr>
              <a:t>anticholinergiques de principe chez un patient </a:t>
            </a:r>
            <a:r>
              <a:rPr lang="fr-FR" sz="2800" dirty="0" err="1">
                <a:latin typeface="Times New Roman" charset="0"/>
              </a:rPr>
              <a:t>pollakiurique</a:t>
            </a:r>
            <a:endParaRPr lang="fr-FR" sz="2800" dirty="0">
              <a:latin typeface="Times New Roman" charset="0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fr-FR" sz="2800" dirty="0">
              <a:solidFill>
                <a:srgbClr val="FFFF99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endParaRPr lang="fr-FR" sz="2800" dirty="0"/>
          </a:p>
          <a:p>
            <a:pPr>
              <a:lnSpc>
                <a:spcPct val="90000"/>
              </a:lnSpc>
              <a:buFontTx/>
              <a:buNone/>
            </a:pPr>
            <a:endParaRPr lang="fr-FR" sz="2800" dirty="0">
              <a:solidFill>
                <a:srgbClr val="FFFF00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endParaRPr lang="fr-FR" sz="2800" dirty="0">
              <a:solidFill>
                <a:srgbClr val="FFFF00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endParaRPr lang="fr-FR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905421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chemeClr val="hlink"/>
                </a:solidFill>
                <a:latin typeface="Times New Roman" charset="0"/>
              </a:rPr>
              <a:t>Traitements de l</a:t>
            </a:r>
            <a:r>
              <a:rPr lang="ja-JP" altLang="fr-FR">
                <a:solidFill>
                  <a:schemeClr val="hlink"/>
                </a:solidFill>
                <a:latin typeface="Times New Roman" charset="0"/>
              </a:rPr>
              <a:t>’</a:t>
            </a:r>
            <a:r>
              <a:rPr lang="fr-FR">
                <a:solidFill>
                  <a:schemeClr val="hlink"/>
                </a:solidFill>
                <a:latin typeface="Times New Roman" charset="0"/>
              </a:rPr>
              <a:t> IU chez l</a:t>
            </a:r>
            <a:r>
              <a:rPr lang="ja-JP" altLang="fr-FR">
                <a:solidFill>
                  <a:schemeClr val="hlink"/>
                </a:solidFill>
                <a:latin typeface="Times New Roman" charset="0"/>
              </a:rPr>
              <a:t>’</a:t>
            </a:r>
            <a:r>
              <a:rPr lang="fr-FR">
                <a:solidFill>
                  <a:schemeClr val="hlink"/>
                </a:solidFill>
                <a:latin typeface="Times New Roman" charset="0"/>
              </a:rPr>
              <a:t>homme</a:t>
            </a:r>
            <a:endParaRPr lang="fr-FR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724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fr-FR" dirty="0">
                <a:solidFill>
                  <a:srgbClr val="000000"/>
                </a:solidFill>
                <a:latin typeface="Times New Roman" charset="0"/>
              </a:rPr>
              <a:t>Rééducation périnéale :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fr-FR" sz="2800" dirty="0">
                <a:latin typeface="Times New Roman" charset="0"/>
                <a:sym typeface="Wingdings" charset="0"/>
              </a:rPr>
              <a:t>	  </a:t>
            </a:r>
            <a:r>
              <a:rPr lang="fr-FR" sz="2800" dirty="0">
                <a:latin typeface="Times New Roman" charset="0"/>
              </a:rPr>
              <a:t> en fonction du contexte (post-op +++)</a:t>
            </a:r>
          </a:p>
          <a:p>
            <a:pPr>
              <a:lnSpc>
                <a:spcPct val="90000"/>
              </a:lnSpc>
              <a:buFontTx/>
              <a:buNone/>
            </a:pPr>
            <a:endParaRPr lang="fr-FR" sz="2800" dirty="0">
              <a:solidFill>
                <a:srgbClr val="000000"/>
              </a:solidFill>
              <a:latin typeface="Times New Roman" charset="0"/>
            </a:endParaRPr>
          </a:p>
          <a:p>
            <a:pPr>
              <a:lnSpc>
                <a:spcPct val="90000"/>
              </a:lnSpc>
            </a:pPr>
            <a:r>
              <a:rPr lang="fr-FR" dirty="0">
                <a:solidFill>
                  <a:srgbClr val="000000"/>
                </a:solidFill>
                <a:latin typeface="Times New Roman" charset="0"/>
              </a:rPr>
              <a:t>Injection péri-urétérale :</a:t>
            </a:r>
            <a:r>
              <a:rPr lang="fr-FR" sz="2800" dirty="0">
                <a:solidFill>
                  <a:srgbClr val="000000"/>
                </a:solidFill>
                <a:latin typeface="Times New Roman" charset="0"/>
              </a:rPr>
              <a:t>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fr-FR" sz="2800" dirty="0">
                <a:latin typeface="Times New Roman" charset="0"/>
              </a:rPr>
              <a:t>      </a:t>
            </a:r>
            <a:r>
              <a:rPr lang="fr-FR" sz="2800" dirty="0">
                <a:latin typeface="Times New Roman" charset="0"/>
                <a:sym typeface="Wingdings" charset="0"/>
              </a:rPr>
              <a:t> </a:t>
            </a:r>
            <a:r>
              <a:rPr lang="fr-FR" sz="2800" dirty="0">
                <a:latin typeface="Times New Roman" charset="0"/>
              </a:rPr>
              <a:t>Produits : - </a:t>
            </a:r>
            <a:r>
              <a:rPr lang="fr-FR" sz="2800" dirty="0" err="1">
                <a:latin typeface="Times New Roman" charset="0"/>
              </a:rPr>
              <a:t>Macroplastique</a:t>
            </a:r>
            <a:endParaRPr lang="fr-FR" sz="2800" dirty="0">
              <a:latin typeface="Times New Roman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fr-FR" sz="2800" dirty="0">
                <a:latin typeface="Times New Roman" charset="0"/>
              </a:rPr>
              <a:t>                           - Collagène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fr-FR" sz="2800" dirty="0">
                <a:latin typeface="Times New Roman" charset="0"/>
                <a:sym typeface="Wingdings" charset="0"/>
              </a:rPr>
              <a:t>       </a:t>
            </a:r>
            <a:r>
              <a:rPr lang="fr-FR" sz="2800" dirty="0">
                <a:latin typeface="Times New Roman" charset="0"/>
              </a:rPr>
              <a:t>Résultats : 40 à 50% d </a:t>
            </a:r>
            <a:r>
              <a:rPr lang="ja-JP" altLang="fr-FR" sz="2800" dirty="0">
                <a:latin typeface="Times New Roman" charset="0"/>
              </a:rPr>
              <a:t>’</a:t>
            </a:r>
            <a:r>
              <a:rPr lang="fr-FR" sz="2800" dirty="0">
                <a:latin typeface="Times New Roman" charset="0"/>
              </a:rPr>
              <a:t>amélioration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fr-FR" sz="2800" dirty="0">
                <a:latin typeface="Times New Roman" charset="0"/>
                <a:sym typeface="Wingdings" charset="0"/>
              </a:rPr>
              <a:t>       </a:t>
            </a:r>
            <a:r>
              <a:rPr lang="fr-FR" sz="2800" dirty="0">
                <a:latin typeface="Times New Roman" charset="0"/>
              </a:rPr>
              <a:t>Indication : - IU minime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fr-FR" sz="2800" dirty="0">
                <a:latin typeface="Times New Roman" charset="0"/>
              </a:rPr>
              <a:t>                              - patient non candidat au sphincter</a:t>
            </a:r>
            <a:endParaRPr lang="fr-FR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978762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>
                <a:solidFill>
                  <a:schemeClr val="hlink"/>
                </a:solidFill>
                <a:latin typeface="Times New Roman" charset="0"/>
              </a:rPr>
              <a:t>Sphincter artificiel</a:t>
            </a:r>
            <a:endParaRPr lang="fr-FR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905000"/>
            <a:ext cx="42672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fr-FR" sz="2800">
                <a:latin typeface="Times New Roman" charset="0"/>
              </a:rPr>
              <a:t>Le sphincter artificiel est entièrement implanté dans le corps et ne peut se voir de l</a:t>
            </a:r>
            <a:r>
              <a:rPr lang="ja-JP" altLang="fr-FR" sz="2800">
                <a:latin typeface="Times New Roman" charset="0"/>
              </a:rPr>
              <a:t>’</a:t>
            </a:r>
            <a:r>
              <a:rPr lang="fr-FR" sz="2800">
                <a:latin typeface="Times New Roman" charset="0"/>
              </a:rPr>
              <a:t>extérieur.</a:t>
            </a:r>
          </a:p>
          <a:p>
            <a:pPr>
              <a:lnSpc>
                <a:spcPct val="90000"/>
              </a:lnSpc>
            </a:pPr>
            <a:r>
              <a:rPr lang="fr-FR" sz="2800">
                <a:latin typeface="Times New Roman" charset="0"/>
              </a:rPr>
              <a:t>La manchette s</a:t>
            </a:r>
            <a:r>
              <a:rPr lang="ja-JP" altLang="fr-FR" sz="2800">
                <a:latin typeface="Times New Roman" charset="0"/>
              </a:rPr>
              <a:t>’</a:t>
            </a:r>
            <a:r>
              <a:rPr lang="fr-FR" sz="2800">
                <a:latin typeface="Times New Roman" charset="0"/>
              </a:rPr>
              <a:t>implante autour de l</a:t>
            </a:r>
            <a:r>
              <a:rPr lang="ja-JP" altLang="fr-FR" sz="2800">
                <a:latin typeface="Times New Roman" charset="0"/>
              </a:rPr>
              <a:t>’</a:t>
            </a:r>
            <a:r>
              <a:rPr lang="fr-FR" sz="2800">
                <a:latin typeface="Times New Roman" charset="0"/>
              </a:rPr>
              <a:t>urètre ou du col vésical.</a:t>
            </a:r>
          </a:p>
          <a:p>
            <a:pPr>
              <a:lnSpc>
                <a:spcPct val="90000"/>
              </a:lnSpc>
            </a:pPr>
            <a:r>
              <a:rPr lang="fr-FR" sz="2800">
                <a:latin typeface="Times New Roman" charset="0"/>
              </a:rPr>
              <a:t>Le sphincter permet au patient de contrôler sa miction</a:t>
            </a:r>
            <a:endParaRPr lang="fr-FR" sz="2800"/>
          </a:p>
        </p:txBody>
      </p:sp>
      <p:pic>
        <p:nvPicPr>
          <p:cNvPr id="48133" name="Picture 5" descr="Image2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1927225"/>
            <a:ext cx="4038600" cy="4070350"/>
          </a:xfrm>
        </p:spPr>
      </p:pic>
    </p:spTree>
    <p:extLst>
      <p:ext uri="{BB962C8B-B14F-4D97-AF65-F5344CB8AC3E}">
        <p14:creationId xmlns:p14="http://schemas.microsoft.com/office/powerpoint/2010/main" val="2562873492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>
                <a:solidFill>
                  <a:schemeClr val="hlink"/>
                </a:solidFill>
                <a:latin typeface="Times New Roman" charset="0"/>
              </a:rPr>
              <a:t>Sphincter artificiel</a:t>
            </a:r>
            <a:br>
              <a:rPr lang="fr-FR">
                <a:solidFill>
                  <a:schemeClr val="hlink"/>
                </a:solidFill>
                <a:latin typeface="Times New Roman" charset="0"/>
              </a:rPr>
            </a:br>
            <a:r>
              <a:rPr lang="fr-FR">
                <a:solidFill>
                  <a:schemeClr val="hlink"/>
                </a:solidFill>
                <a:latin typeface="Times New Roman" charset="0"/>
              </a:rPr>
              <a:t>Fonctionnement</a:t>
            </a:r>
          </a:p>
        </p:txBody>
      </p:sp>
      <p:sp>
        <p:nvSpPr>
          <p:cNvPr id="50181" name="Rectangle 5"/>
          <p:cNvSpPr>
            <a:spLocks noGrp="1" noChangeArrowheads="1"/>
          </p:cNvSpPr>
          <p:nvPr>
            <p:ph sz="quarter" idx="3"/>
          </p:nvPr>
        </p:nvSpPr>
        <p:spPr/>
        <p:txBody>
          <a:bodyPr/>
          <a:lstStyle/>
          <a:p>
            <a:endParaRPr lang="fr-FR" sz="2400"/>
          </a:p>
        </p:txBody>
      </p:sp>
      <p:pic>
        <p:nvPicPr>
          <p:cNvPr id="50183" name="Picture 7" descr="AUS Male Sales Sheet - Detail 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828800"/>
            <a:ext cx="2971800" cy="2641600"/>
          </a:xfrm>
        </p:spPr>
      </p:pic>
      <p:pic>
        <p:nvPicPr>
          <p:cNvPr id="50184" name="Picture 8" descr="AUS Male Sales Sheet - Detail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4200" y="3200400"/>
            <a:ext cx="2971800" cy="2620963"/>
          </a:xfrm>
        </p:spPr>
      </p:pic>
      <p:pic>
        <p:nvPicPr>
          <p:cNvPr id="50186" name="Picture 10" descr="AUS Male Sales Sheet - Detail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24600" y="4130675"/>
            <a:ext cx="2819400" cy="2727325"/>
          </a:xfrm>
        </p:spPr>
      </p:pic>
    </p:spTree>
    <p:extLst>
      <p:ext uri="{BB962C8B-B14F-4D97-AF65-F5344CB8AC3E}">
        <p14:creationId xmlns:p14="http://schemas.microsoft.com/office/powerpoint/2010/main" val="2625728089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>
                <a:solidFill>
                  <a:schemeClr val="hlink"/>
                </a:solidFill>
                <a:latin typeface="Times New Roman" charset="0"/>
              </a:rPr>
              <a:t>Autres techniques</a:t>
            </a:r>
            <a:endParaRPr lang="fr-FR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981200"/>
            <a:ext cx="51816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fr-FR" sz="3600" dirty="0" err="1">
                <a:solidFill>
                  <a:srgbClr val="000000"/>
                </a:solidFill>
                <a:latin typeface="Times New Roman" charset="0"/>
              </a:rPr>
              <a:t>Ballonets</a:t>
            </a:r>
            <a:r>
              <a:rPr lang="fr-FR" sz="3600" dirty="0">
                <a:solidFill>
                  <a:srgbClr val="000000"/>
                </a:solidFill>
                <a:latin typeface="Times New Roman" charset="0"/>
              </a:rPr>
              <a:t> ACT </a:t>
            </a:r>
            <a:r>
              <a:rPr lang="fr-FR" sz="3600" baseline="30000" dirty="0">
                <a:solidFill>
                  <a:srgbClr val="000000"/>
                </a:solidFill>
                <a:latin typeface="Times New Roman" charset="0"/>
              </a:rPr>
              <a:t>®</a:t>
            </a:r>
            <a:endParaRPr lang="fr-FR" sz="2800" dirty="0">
              <a:solidFill>
                <a:srgbClr val="000000"/>
              </a:solidFill>
              <a:latin typeface="Times New Roman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fr-FR" sz="2800" dirty="0">
                <a:latin typeface="Times New Roman" charset="0"/>
              </a:rPr>
              <a:t>	- Ballonnets « ajustables »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fr-FR" sz="2800" dirty="0">
                <a:latin typeface="Times New Roman" charset="0"/>
              </a:rPr>
              <a:t>	- Mise en place gonflés avec 2cc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fr-FR" sz="2800" dirty="0">
                <a:latin typeface="Times New Roman" charset="0"/>
              </a:rPr>
              <a:t>	- Si rétention dégonflage post opératoire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fr-FR" sz="2800" dirty="0">
                <a:latin typeface="Times New Roman" charset="0"/>
              </a:rPr>
              <a:t>	- Si persistance des fuites, injection de 1cc à 2 mois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fr-FR" sz="2800" dirty="0">
                <a:latin typeface="Times New Roman" charset="0"/>
              </a:rPr>
              <a:t>	- Possibilité de </a:t>
            </a:r>
            <a:r>
              <a:rPr lang="fr-FR" sz="2800" dirty="0" err="1">
                <a:latin typeface="Times New Roman" charset="0"/>
              </a:rPr>
              <a:t>ré-injection</a:t>
            </a:r>
            <a:r>
              <a:rPr lang="fr-FR" sz="2800" dirty="0">
                <a:latin typeface="Times New Roman" charset="0"/>
              </a:rPr>
              <a:t> ultérieurement</a:t>
            </a:r>
          </a:p>
        </p:txBody>
      </p:sp>
      <p:pic>
        <p:nvPicPr>
          <p:cNvPr id="54277" name="Picture 5">
            <a:hlinkClick r:id="" action="ppaction://media"/>
          </p:cNvPr>
          <p:cNvPicPr>
            <a:picLocks noGrp="1" noRot="1" noChangeAspect="1" noChangeArrowheads="1"/>
          </p:cNvPicPr>
          <p:nvPr>
            <p:ph type="clipArt" sz="half" idx="2"/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81600" y="2286000"/>
            <a:ext cx="3810000" cy="3343275"/>
          </a:xfrm>
        </p:spPr>
      </p:pic>
    </p:spTree>
    <p:extLst>
      <p:ext uri="{BB962C8B-B14F-4D97-AF65-F5344CB8AC3E}">
        <p14:creationId xmlns:p14="http://schemas.microsoft.com/office/powerpoint/2010/main" val="498945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42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42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27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4277"/>
                </p:tgtEl>
              </p:cMediaNode>
            </p:video>
          </p:childTnLst>
        </p:cTn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>
                <a:solidFill>
                  <a:schemeClr val="hlink"/>
                </a:solidFill>
                <a:latin typeface="Times New Roman" charset="0"/>
              </a:rPr>
              <a:t>Autres techniques</a:t>
            </a:r>
            <a:endParaRPr lang="fr-FR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2667000"/>
          </a:xfrm>
        </p:spPr>
        <p:txBody>
          <a:bodyPr/>
          <a:lstStyle/>
          <a:p>
            <a:r>
              <a:rPr lang="fr-FR" dirty="0">
                <a:solidFill>
                  <a:srgbClr val="000000"/>
                </a:solidFill>
                <a:latin typeface="Times New Roman" charset="0"/>
              </a:rPr>
              <a:t>Prothèse sous urétrale : </a:t>
            </a:r>
            <a:r>
              <a:rPr lang="fr-FR" dirty="0" err="1">
                <a:solidFill>
                  <a:srgbClr val="000000"/>
                </a:solidFill>
                <a:latin typeface="Times New Roman" charset="0"/>
              </a:rPr>
              <a:t>Invance</a:t>
            </a:r>
            <a:r>
              <a:rPr lang="fr-FR" dirty="0">
                <a:solidFill>
                  <a:srgbClr val="000000"/>
                </a:solidFill>
                <a:latin typeface="Times New Roman" charset="0"/>
              </a:rPr>
              <a:t> </a:t>
            </a:r>
            <a:r>
              <a:rPr lang="fr-FR" baseline="30000" dirty="0">
                <a:solidFill>
                  <a:srgbClr val="000000"/>
                </a:solidFill>
                <a:latin typeface="Times New Roman" charset="0"/>
              </a:rPr>
              <a:t>®</a:t>
            </a:r>
            <a:endParaRPr lang="fr-FR" dirty="0">
              <a:solidFill>
                <a:srgbClr val="000000"/>
              </a:solidFill>
              <a:latin typeface="Times New Roman" charset="0"/>
            </a:endParaRPr>
          </a:p>
          <a:p>
            <a:pPr lvl="1">
              <a:buFont typeface="Arial" charset="0"/>
              <a:buNone/>
            </a:pPr>
            <a:r>
              <a:rPr lang="fr-FR" dirty="0">
                <a:latin typeface="Times New Roman" charset="0"/>
              </a:rPr>
              <a:t>- Principe : plaque prothétique qui comprime l</a:t>
            </a:r>
            <a:r>
              <a:rPr lang="ja-JP" altLang="fr-FR" dirty="0">
                <a:latin typeface="Times New Roman" charset="0"/>
              </a:rPr>
              <a:t>’</a:t>
            </a:r>
            <a:r>
              <a:rPr lang="fr-FR" dirty="0">
                <a:latin typeface="Times New Roman" charset="0"/>
              </a:rPr>
              <a:t>urètre</a:t>
            </a:r>
          </a:p>
          <a:p>
            <a:pPr lvl="1">
              <a:buFontTx/>
              <a:buNone/>
            </a:pPr>
            <a:r>
              <a:rPr lang="fr-FR" dirty="0">
                <a:latin typeface="Times New Roman" charset="0"/>
              </a:rPr>
              <a:t>- Avantages : pas de manipulation par le patient, pas de </a:t>
            </a:r>
            <a:r>
              <a:rPr lang="fr-FR" dirty="0" err="1">
                <a:latin typeface="Times New Roman" charset="0"/>
              </a:rPr>
              <a:t>re</a:t>
            </a:r>
            <a:r>
              <a:rPr lang="fr-FR" dirty="0">
                <a:latin typeface="Times New Roman" charset="0"/>
              </a:rPr>
              <a:t>-paramétrages</a:t>
            </a:r>
          </a:p>
          <a:p>
            <a:pPr>
              <a:buFontTx/>
              <a:buNone/>
            </a:pPr>
            <a:r>
              <a:rPr lang="fr-FR" sz="2800" dirty="0">
                <a:latin typeface="Times New Roman" charset="0"/>
              </a:rPr>
              <a:t>	 - Inconvénients : peu de recul, dysurie, douleurs</a:t>
            </a:r>
            <a:endParaRPr lang="fr-FR" dirty="0"/>
          </a:p>
        </p:txBody>
      </p:sp>
      <p:pic>
        <p:nvPicPr>
          <p:cNvPr id="57348" name="Picture 4" descr="amso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962400"/>
            <a:ext cx="3733800" cy="268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9" name="Picture 5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962400"/>
            <a:ext cx="3581400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2499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73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73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349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7349"/>
                </p:tgtEl>
              </p:cMediaNode>
            </p:video>
          </p:childTnLst>
        </p:cTn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92100"/>
            <a:ext cx="8229600" cy="1003300"/>
          </a:xfrm>
        </p:spPr>
        <p:txBody>
          <a:bodyPr/>
          <a:lstStyle/>
          <a:p>
            <a:pPr algn="ctr"/>
            <a:r>
              <a:rPr lang="fr-FR" dirty="0">
                <a:solidFill>
                  <a:schemeClr val="hlink"/>
                </a:solidFill>
                <a:latin typeface="Times New Roman" charset="0"/>
              </a:rPr>
              <a:t>Conclusion</a:t>
            </a:r>
            <a:endParaRPr lang="fr-FR" dirty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8229600" cy="5410200"/>
          </a:xfrm>
        </p:spPr>
        <p:txBody>
          <a:bodyPr/>
          <a:lstStyle/>
          <a:p>
            <a:pPr marL="609600" indent="-609600" algn="ctr">
              <a:lnSpc>
                <a:spcPct val="90000"/>
              </a:lnSpc>
              <a:buFontTx/>
              <a:buNone/>
            </a:pPr>
            <a:r>
              <a:rPr lang="fr-FR" sz="2800" dirty="0">
                <a:solidFill>
                  <a:srgbClr val="000000"/>
                </a:solidFill>
                <a:latin typeface="Times New Roman" charset="0"/>
              </a:rPr>
              <a:t>Chez la Femme</a:t>
            </a:r>
          </a:p>
          <a:p>
            <a:pPr marL="609600" indent="-609600">
              <a:lnSpc>
                <a:spcPct val="90000"/>
              </a:lnSpc>
              <a:buFont typeface="Wingdings" charset="0"/>
              <a:buNone/>
            </a:pPr>
            <a:r>
              <a:rPr lang="fr-FR" sz="2400" dirty="0">
                <a:latin typeface="Times New Roman" charset="0"/>
                <a:sym typeface="Wingdings" charset="0"/>
              </a:rPr>
              <a:t> </a:t>
            </a:r>
            <a:r>
              <a:rPr lang="fr-FR" sz="2400" dirty="0">
                <a:latin typeface="Times New Roman" charset="0"/>
              </a:rPr>
              <a:t>Déterminer le type d</a:t>
            </a:r>
            <a:r>
              <a:rPr lang="ja-JP" altLang="fr-FR" sz="2400" dirty="0">
                <a:latin typeface="Times New Roman" charset="0"/>
              </a:rPr>
              <a:t>’</a:t>
            </a:r>
            <a:r>
              <a:rPr lang="fr-FR" sz="2400" dirty="0">
                <a:latin typeface="Times New Roman" charset="0"/>
              </a:rPr>
              <a:t>incontinence</a:t>
            </a:r>
          </a:p>
          <a:p>
            <a:pPr marL="609600" indent="-609600">
              <a:lnSpc>
                <a:spcPct val="90000"/>
              </a:lnSpc>
              <a:buFont typeface="Wingdings" charset="0"/>
              <a:buNone/>
            </a:pPr>
            <a:r>
              <a:rPr lang="fr-FR" sz="2400" dirty="0">
                <a:latin typeface="Times New Roman" charset="0"/>
                <a:sym typeface="Wingdings" charset="0"/>
              </a:rPr>
              <a:t> </a:t>
            </a:r>
            <a:r>
              <a:rPr lang="fr-FR" sz="2400" dirty="0">
                <a:latin typeface="Times New Roman" charset="0"/>
              </a:rPr>
              <a:t>Instaurer un traitement de première intention</a:t>
            </a:r>
          </a:p>
          <a:p>
            <a:pPr marL="609600" indent="-609600">
              <a:lnSpc>
                <a:spcPct val="90000"/>
              </a:lnSpc>
              <a:buFont typeface="Wingdings" charset="0"/>
              <a:buNone/>
            </a:pPr>
            <a:r>
              <a:rPr lang="fr-FR" sz="2400" dirty="0">
                <a:latin typeface="Times New Roman" charset="0"/>
              </a:rPr>
              <a:t>(Anticholinergiques ou rééducation vésico-sphinctérienne et</a:t>
            </a:r>
          </a:p>
          <a:p>
            <a:pPr marL="609600" indent="-609600">
              <a:lnSpc>
                <a:spcPct val="90000"/>
              </a:lnSpc>
              <a:buFont typeface="Wingdings" charset="0"/>
              <a:buNone/>
            </a:pPr>
            <a:r>
              <a:rPr lang="fr-FR" sz="2400" dirty="0">
                <a:latin typeface="Times New Roman" charset="0"/>
              </a:rPr>
              <a:t>périnéale)</a:t>
            </a:r>
          </a:p>
          <a:p>
            <a:pPr marL="609600" indent="-609600">
              <a:lnSpc>
                <a:spcPct val="90000"/>
              </a:lnSpc>
              <a:buFont typeface="Wingdings" charset="0"/>
              <a:buNone/>
            </a:pPr>
            <a:r>
              <a:rPr lang="fr-FR" sz="2400" dirty="0">
                <a:latin typeface="Times New Roman" charset="0"/>
                <a:sym typeface="Wingdings" charset="0"/>
              </a:rPr>
              <a:t> </a:t>
            </a:r>
            <a:r>
              <a:rPr lang="fr-FR" sz="2400" dirty="0">
                <a:latin typeface="Times New Roman" charset="0"/>
              </a:rPr>
              <a:t>En cas d</a:t>
            </a:r>
            <a:r>
              <a:rPr lang="ja-JP" altLang="fr-FR" sz="2400" dirty="0">
                <a:latin typeface="Times New Roman" charset="0"/>
              </a:rPr>
              <a:t>’</a:t>
            </a:r>
            <a:r>
              <a:rPr lang="fr-FR" sz="2400" dirty="0">
                <a:latin typeface="Times New Roman" charset="0"/>
              </a:rPr>
              <a:t> échec un B.U.D permettra d</a:t>
            </a:r>
            <a:r>
              <a:rPr lang="ja-JP" altLang="fr-FR" sz="2400" dirty="0">
                <a:latin typeface="Times New Roman" charset="0"/>
              </a:rPr>
              <a:t>’</a:t>
            </a:r>
            <a:r>
              <a:rPr lang="fr-FR" sz="2400" dirty="0">
                <a:latin typeface="Times New Roman" charset="0"/>
              </a:rPr>
              <a:t>expertiser l</a:t>
            </a:r>
            <a:r>
              <a:rPr lang="ja-JP" altLang="fr-FR" sz="2400" dirty="0">
                <a:latin typeface="Times New Roman" charset="0"/>
              </a:rPr>
              <a:t>’</a:t>
            </a:r>
            <a:r>
              <a:rPr lang="fr-FR" sz="2400" dirty="0">
                <a:latin typeface="Times New Roman" charset="0"/>
              </a:rPr>
              <a:t>origine des</a:t>
            </a:r>
          </a:p>
          <a:p>
            <a:pPr marL="609600" indent="-609600">
              <a:lnSpc>
                <a:spcPct val="90000"/>
              </a:lnSpc>
              <a:buFont typeface="Wingdings" charset="0"/>
              <a:buNone/>
            </a:pPr>
            <a:r>
              <a:rPr lang="fr-FR" sz="2400" dirty="0">
                <a:latin typeface="Times New Roman" charset="0"/>
              </a:rPr>
              <a:t>troubles et de proposer un choix thérapeutique</a:t>
            </a:r>
            <a:endParaRPr lang="fr-FR" sz="2400" dirty="0">
              <a:solidFill>
                <a:srgbClr val="FFFF99"/>
              </a:solidFill>
              <a:latin typeface="Times New Roman" charset="0"/>
            </a:endParaRPr>
          </a:p>
          <a:p>
            <a:pPr marL="609600" indent="-609600">
              <a:lnSpc>
                <a:spcPct val="90000"/>
              </a:lnSpc>
              <a:buFont typeface="Wingdings" charset="0"/>
              <a:buAutoNum type="arabicPeriod"/>
            </a:pPr>
            <a:endParaRPr lang="fr-FR" sz="2400" dirty="0">
              <a:solidFill>
                <a:srgbClr val="000000"/>
              </a:solidFill>
              <a:latin typeface="Times New Roman" charset="0"/>
            </a:endParaRPr>
          </a:p>
          <a:p>
            <a:pPr marL="609600" indent="-609600" algn="ctr">
              <a:lnSpc>
                <a:spcPct val="90000"/>
              </a:lnSpc>
              <a:buFontTx/>
              <a:buNone/>
            </a:pPr>
            <a:r>
              <a:rPr lang="fr-FR" sz="2800" dirty="0">
                <a:solidFill>
                  <a:srgbClr val="000000"/>
                </a:solidFill>
                <a:latin typeface="Times New Roman" charset="0"/>
              </a:rPr>
              <a:t>Chez l</a:t>
            </a:r>
            <a:r>
              <a:rPr lang="ja-JP" altLang="fr-FR" sz="2800" dirty="0">
                <a:solidFill>
                  <a:srgbClr val="000000"/>
                </a:solidFill>
                <a:latin typeface="Times New Roman" charset="0"/>
              </a:rPr>
              <a:t>’</a:t>
            </a:r>
            <a:r>
              <a:rPr lang="fr-FR" sz="2800" dirty="0">
                <a:solidFill>
                  <a:srgbClr val="000000"/>
                </a:solidFill>
                <a:latin typeface="Times New Roman" charset="0"/>
              </a:rPr>
              <a:t>homme</a:t>
            </a:r>
          </a:p>
          <a:p>
            <a:pPr marL="609600" indent="-609600">
              <a:lnSpc>
                <a:spcPct val="90000"/>
              </a:lnSpc>
              <a:buFont typeface="Wingdings" charset="0"/>
              <a:buNone/>
            </a:pPr>
            <a:r>
              <a:rPr lang="fr-FR" sz="2400" dirty="0">
                <a:solidFill>
                  <a:schemeClr val="tx2"/>
                </a:solidFill>
                <a:latin typeface="Times New Roman" charset="0"/>
                <a:sym typeface="Wingdings" charset="0"/>
              </a:rPr>
              <a:t> </a:t>
            </a:r>
            <a:r>
              <a:rPr lang="fr-FR" sz="2400" dirty="0">
                <a:solidFill>
                  <a:schemeClr val="tx2"/>
                </a:solidFill>
                <a:latin typeface="Times New Roman" charset="0"/>
              </a:rPr>
              <a:t>Se souvenir que la pollakiurie signe le plus souvent une</a:t>
            </a:r>
          </a:p>
          <a:p>
            <a:pPr marL="609600" indent="-609600">
              <a:lnSpc>
                <a:spcPct val="90000"/>
              </a:lnSpc>
              <a:buFont typeface="Wingdings" charset="0"/>
              <a:buNone/>
            </a:pPr>
            <a:r>
              <a:rPr lang="fr-FR" sz="2400" dirty="0">
                <a:solidFill>
                  <a:schemeClr val="tx2"/>
                </a:solidFill>
                <a:latin typeface="Times New Roman" charset="0"/>
              </a:rPr>
              <a:t>obstruction : pas d</a:t>
            </a:r>
            <a:r>
              <a:rPr lang="ja-JP" altLang="fr-FR" sz="2400" dirty="0">
                <a:solidFill>
                  <a:schemeClr val="tx2"/>
                </a:solidFill>
                <a:latin typeface="Times New Roman" charset="0"/>
              </a:rPr>
              <a:t>’</a:t>
            </a:r>
            <a:r>
              <a:rPr lang="fr-FR" sz="2400" dirty="0">
                <a:solidFill>
                  <a:schemeClr val="tx2"/>
                </a:solidFill>
                <a:latin typeface="Times New Roman" charset="0"/>
              </a:rPr>
              <a:t>anticholinergiques de première intention</a:t>
            </a:r>
          </a:p>
          <a:p>
            <a:pPr marL="609600" indent="-609600">
              <a:lnSpc>
                <a:spcPct val="90000"/>
              </a:lnSpc>
              <a:buFont typeface="Wingdings" charset="0"/>
              <a:buNone/>
            </a:pPr>
            <a:r>
              <a:rPr lang="fr-FR" sz="2400" dirty="0">
                <a:solidFill>
                  <a:schemeClr val="tx2"/>
                </a:solidFill>
                <a:latin typeface="Times New Roman" charset="0"/>
                <a:sym typeface="Wingdings" charset="0"/>
              </a:rPr>
              <a:t> </a:t>
            </a:r>
            <a:r>
              <a:rPr lang="fr-FR" sz="2400" dirty="0">
                <a:solidFill>
                  <a:schemeClr val="tx2"/>
                </a:solidFill>
                <a:latin typeface="Times New Roman" charset="0"/>
              </a:rPr>
              <a:t>Fuites </a:t>
            </a:r>
            <a:r>
              <a:rPr lang="fr-FR" sz="2000" dirty="0">
                <a:solidFill>
                  <a:schemeClr val="tx2"/>
                </a:solidFill>
                <a:latin typeface="Times New Roman" charset="0"/>
              </a:rPr>
              <a:t>=</a:t>
            </a:r>
            <a:r>
              <a:rPr lang="fr-FR" sz="2400" dirty="0">
                <a:solidFill>
                  <a:schemeClr val="tx2"/>
                </a:solidFill>
                <a:latin typeface="Times New Roman" charset="0"/>
              </a:rPr>
              <a:t> mictions par regorgement</a:t>
            </a:r>
          </a:p>
        </p:txBody>
      </p:sp>
    </p:spTree>
    <p:extLst>
      <p:ext uri="{BB962C8B-B14F-4D97-AF65-F5344CB8AC3E}">
        <p14:creationId xmlns:p14="http://schemas.microsoft.com/office/powerpoint/2010/main" val="4890704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SPHINCTERS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Macintosh HD:Users:antoinevanhove:Desktop:Capture d’écran 2016-06-02 à 18.03.25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822" y="1600200"/>
            <a:ext cx="3279178" cy="4250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 descr="Macintosh HD:Users:antoinevanhove:Desktop:Capture d’écran 2016-06-02 à 17.59.56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1" y="1682750"/>
            <a:ext cx="3545416" cy="4443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3549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Image 2" descr="andropaus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196975"/>
            <a:ext cx="5865813" cy="450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76250"/>
            <a:ext cx="7918450" cy="54737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r-FR" b="1">
                <a:latin typeface="Times New Roman" charset="0"/>
                <a:cs typeface="Times New Roman" charset="0"/>
              </a:rPr>
              <a:t> </a:t>
            </a:r>
            <a:r>
              <a:rPr lang="fr-FR">
                <a:latin typeface="Times New Roman" charset="0"/>
                <a:cs typeface="Times New Roman" charset="0"/>
              </a:rPr>
              <a:t/>
            </a:r>
            <a:br>
              <a:rPr lang="fr-FR">
                <a:latin typeface="Times New Roman" charset="0"/>
                <a:cs typeface="Times New Roman" charset="0"/>
              </a:rPr>
            </a:br>
            <a:r>
              <a:rPr lang="fr-FR">
                <a:latin typeface="Times New Roman" charset="0"/>
                <a:cs typeface="Times New Roman" charset="0"/>
              </a:rPr>
              <a:t/>
            </a:r>
            <a:br>
              <a:rPr lang="fr-FR">
                <a:latin typeface="Times New Roman" charset="0"/>
                <a:cs typeface="Times New Roman" charset="0"/>
              </a:rPr>
            </a:br>
            <a:r>
              <a:rPr lang="fr-FR">
                <a:latin typeface="Times New Roman" charset="0"/>
                <a:cs typeface="Times New Roman" charset="0"/>
              </a:rPr>
              <a:t/>
            </a:r>
            <a:br>
              <a:rPr lang="fr-FR">
                <a:latin typeface="Times New Roman" charset="0"/>
                <a:cs typeface="Times New Roman" charset="0"/>
              </a:rPr>
            </a:br>
            <a:r>
              <a:rPr lang="fr-FR" b="1" i="1" u="sng">
                <a:latin typeface="Times New Roman" charset="0"/>
              </a:rPr>
              <a:t>ANDROPAUSE</a:t>
            </a:r>
            <a:r>
              <a:rPr lang="fr-FR" b="1">
                <a:latin typeface="Times New Roman" charset="0"/>
              </a:rPr>
              <a:t/>
            </a:r>
            <a:br>
              <a:rPr lang="fr-FR" b="1">
                <a:latin typeface="Times New Roman" charset="0"/>
              </a:rPr>
            </a:br>
            <a:r>
              <a:rPr lang="fr-FR">
                <a:latin typeface="Times New Roman" charset="0"/>
                <a:cs typeface="Times New Roman" charset="0"/>
              </a:rPr>
              <a:t> </a:t>
            </a:r>
            <a:r>
              <a:rPr lang="fr-FR">
                <a:latin typeface="Times New Roman" charset="0"/>
              </a:rPr>
              <a:t/>
            </a:r>
            <a:br>
              <a:rPr lang="fr-FR">
                <a:latin typeface="Times New Roman" charset="0"/>
              </a:rPr>
            </a:br>
            <a:r>
              <a:rPr lang="fr-FR" b="1">
                <a:latin typeface="Times New Roman" charset="0"/>
              </a:rPr>
              <a:t>DALA: Déficit androgénique lié à l</a:t>
            </a:r>
            <a:r>
              <a:rPr lang="ja-JP" altLang="fr-FR" b="1">
                <a:latin typeface="Times New Roman" charset="0"/>
              </a:rPr>
              <a:t>’</a:t>
            </a:r>
            <a:r>
              <a:rPr lang="fr-FR" altLang="ja-JP" b="1">
                <a:latin typeface="Times New Roman" charset="0"/>
              </a:rPr>
              <a:t>âge</a:t>
            </a:r>
            <a:br>
              <a:rPr lang="fr-FR" altLang="ja-JP" b="1">
                <a:latin typeface="Times New Roman" charset="0"/>
              </a:rPr>
            </a:br>
            <a:r>
              <a:rPr lang="fr-FR" altLang="ja-JP" b="1">
                <a:latin typeface="Times New Roman" charset="0"/>
              </a:rPr>
              <a:t/>
            </a:r>
            <a:br>
              <a:rPr lang="fr-FR" altLang="ja-JP" b="1">
                <a:latin typeface="Times New Roman" charset="0"/>
              </a:rPr>
            </a:br>
            <a:r>
              <a:rPr lang="fr-FR" altLang="ja-JP" b="1">
                <a:latin typeface="Times New Roman" charset="0"/>
              </a:rPr>
              <a:t>(</a:t>
            </a:r>
            <a:r>
              <a:rPr lang="fr-FR" altLang="ja-JP" sz="3600" b="1">
                <a:latin typeface="Times New Roman" charset="0"/>
              </a:rPr>
              <a:t>PADAM: Partial Androgene Defiency in Aging Man)</a:t>
            </a:r>
            <a:br>
              <a:rPr lang="fr-FR" altLang="ja-JP" sz="3600" b="1">
                <a:latin typeface="Times New Roman" charset="0"/>
              </a:rPr>
            </a:br>
            <a:r>
              <a:rPr lang="fr-FR" altLang="ja-JP" sz="3600" b="1">
                <a:latin typeface="Times New Roman" charset="0"/>
              </a:rPr>
              <a:t/>
            </a:r>
            <a:br>
              <a:rPr lang="fr-FR" altLang="ja-JP" sz="3600" b="1">
                <a:latin typeface="Times New Roman" charset="0"/>
              </a:rPr>
            </a:br>
            <a:r>
              <a:rPr lang="fr-FR" altLang="ja-JP" sz="3600" b="1">
                <a:latin typeface="Times New Roman" charset="0"/>
              </a:rPr>
              <a:t/>
            </a:r>
            <a:br>
              <a:rPr lang="fr-FR" altLang="ja-JP" sz="3600" b="1">
                <a:latin typeface="Times New Roman" charset="0"/>
              </a:rPr>
            </a:br>
            <a:r>
              <a:rPr lang="fr-FR" altLang="ja-JP" sz="2400" b="1" i="1">
                <a:latin typeface="Times New Roman" charset="0"/>
              </a:rPr>
              <a:t>Item 55: Ménopause et andropause</a:t>
            </a:r>
            <a:r>
              <a:rPr lang="fr-FR" altLang="ja-JP" sz="3600" b="1">
                <a:latin typeface="Times New Roman" charset="0"/>
              </a:rPr>
              <a:t/>
            </a:r>
            <a:br>
              <a:rPr lang="fr-FR" altLang="ja-JP" sz="3600" b="1">
                <a:latin typeface="Times New Roman" charset="0"/>
              </a:rPr>
            </a:br>
            <a:r>
              <a:rPr lang="fr-FR" altLang="ja-JP" sz="3600">
                <a:latin typeface="Times New Roman" charset="0"/>
                <a:cs typeface="Times New Roman" charset="0"/>
              </a:rPr>
              <a:t> </a:t>
            </a:r>
            <a:r>
              <a:rPr lang="fr-FR" altLang="ja-JP">
                <a:latin typeface="Times New Roman" charset="0"/>
                <a:cs typeface="Times New Roman" charset="0"/>
              </a:rPr>
              <a:t/>
            </a:r>
            <a:br>
              <a:rPr lang="fr-FR" altLang="ja-JP">
                <a:latin typeface="Times New Roman" charset="0"/>
                <a:cs typeface="Times New Roman" charset="0"/>
              </a:rPr>
            </a:br>
            <a:r>
              <a:rPr lang="fr-FR" altLang="ja-JP">
                <a:latin typeface="Times New Roman" charset="0"/>
                <a:cs typeface="Times New Roman" charset="0"/>
              </a:rPr>
              <a:t/>
            </a:r>
            <a:br>
              <a:rPr lang="fr-FR" altLang="ja-JP">
                <a:latin typeface="Times New Roman" charset="0"/>
                <a:cs typeface="Times New Roman" charset="0"/>
              </a:rPr>
            </a:br>
            <a:endParaRPr lang="fr-FR" b="1" i="1">
              <a:latin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548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>
              <a:latin typeface="Times New Roman" charset="0"/>
            </a:endParaRPr>
          </a:p>
        </p:txBody>
      </p:sp>
      <p:sp>
        <p:nvSpPr>
          <p:cNvPr id="16386" name="Espace réservé du contenu 2"/>
          <p:cNvSpPr>
            <a:spLocks noGrp="1"/>
          </p:cNvSpPr>
          <p:nvPr>
            <p:ph idx="1"/>
          </p:nvPr>
        </p:nvSpPr>
        <p:spPr>
          <a:xfrm>
            <a:off x="395288" y="1628775"/>
            <a:ext cx="7772400" cy="4114800"/>
          </a:xfrm>
        </p:spPr>
        <p:txBody>
          <a:bodyPr/>
          <a:lstStyle/>
          <a:p>
            <a:r>
              <a:rPr lang="fr-FR">
                <a:latin typeface="Times New Roman" charset="0"/>
              </a:rPr>
              <a:t>Syndrome biochimique associé à l</a:t>
            </a:r>
            <a:r>
              <a:rPr lang="ja-JP" altLang="fr-FR">
                <a:latin typeface="Times New Roman" charset="0"/>
              </a:rPr>
              <a:t>’</a:t>
            </a:r>
            <a:r>
              <a:rPr lang="fr-FR" altLang="ja-JP">
                <a:latin typeface="Times New Roman" charset="0"/>
              </a:rPr>
              <a:t>âge, caractérisé par une diminution des androgènes dans le sérum avec ou sans diminution de la sensibilité aux androgènes, responsable d</a:t>
            </a:r>
            <a:r>
              <a:rPr lang="ja-JP" altLang="fr-FR">
                <a:latin typeface="Times New Roman" charset="0"/>
              </a:rPr>
              <a:t>’</a:t>
            </a:r>
            <a:r>
              <a:rPr lang="fr-FR" altLang="ja-JP">
                <a:latin typeface="Times New Roman" charset="0"/>
              </a:rPr>
              <a:t>une altération de la qualité de vie et d</a:t>
            </a:r>
            <a:r>
              <a:rPr lang="ja-JP" altLang="fr-FR">
                <a:latin typeface="Times New Roman" charset="0"/>
              </a:rPr>
              <a:t>’</a:t>
            </a:r>
            <a:r>
              <a:rPr lang="fr-FR" altLang="ja-JP">
                <a:latin typeface="Times New Roman" charset="0"/>
              </a:rPr>
              <a:t>un impact sur la fonction de plusieurs organes.</a:t>
            </a:r>
            <a:endParaRPr lang="fr-FR">
              <a:latin typeface="Times New Roman" charset="0"/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3995738" y="2636838"/>
            <a:ext cx="237648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>
            <a:off x="900113" y="3141663"/>
            <a:ext cx="172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89" name="ZoneTexte 7"/>
          <p:cNvSpPr txBox="1">
            <a:spLocks noChangeArrowheads="1"/>
          </p:cNvSpPr>
          <p:nvPr/>
        </p:nvSpPr>
        <p:spPr bwMode="auto">
          <a:xfrm>
            <a:off x="7235825" y="2420938"/>
            <a:ext cx="2089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>
                <a:solidFill>
                  <a:srgbClr val="FF0000"/>
                </a:solidFill>
              </a:rPr>
              <a:t>biologique</a:t>
            </a:r>
          </a:p>
        </p:txBody>
      </p:sp>
      <p:cxnSp>
        <p:nvCxnSpPr>
          <p:cNvPr id="10" name="Connecteur droit 9"/>
          <p:cNvCxnSpPr/>
          <p:nvPr/>
        </p:nvCxnSpPr>
        <p:spPr>
          <a:xfrm>
            <a:off x="2700338" y="4581525"/>
            <a:ext cx="3959225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>
            <a:off x="900113" y="5084763"/>
            <a:ext cx="2735262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92" name="ZoneTexte 12"/>
          <p:cNvSpPr txBox="1">
            <a:spLocks noChangeArrowheads="1"/>
          </p:cNvSpPr>
          <p:nvPr/>
        </p:nvSpPr>
        <p:spPr bwMode="auto">
          <a:xfrm>
            <a:off x="7235825" y="4437063"/>
            <a:ext cx="17653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>
                <a:solidFill>
                  <a:srgbClr val="00B0F0"/>
                </a:solidFill>
              </a:rPr>
              <a:t>clinique</a:t>
            </a:r>
          </a:p>
        </p:txBody>
      </p:sp>
    </p:spTree>
    <p:extLst>
      <p:ext uri="{BB962C8B-B14F-4D97-AF65-F5344CB8AC3E}">
        <p14:creationId xmlns:p14="http://schemas.microsoft.com/office/powerpoint/2010/main" val="443380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z="2800">
                <a:latin typeface="Times New Roman" charset="0"/>
                <a:cs typeface="Times New Roman" charset="0"/>
              </a:rPr>
              <a:t>Définir le DALA comme le pendant masculin de la ménopause n</a:t>
            </a:r>
            <a:r>
              <a:rPr lang="ja-JP" altLang="fr-FR" sz="2800">
                <a:latin typeface="Times New Roman" charset="0"/>
                <a:cs typeface="Times New Roman" charset="0"/>
              </a:rPr>
              <a:t>’</a:t>
            </a:r>
            <a:r>
              <a:rPr lang="fr-FR" altLang="ja-JP" sz="2800">
                <a:latin typeface="Times New Roman" charset="0"/>
                <a:cs typeface="Times New Roman" charset="0"/>
              </a:rPr>
              <a:t>apparaît pas pertinent…</a:t>
            </a:r>
            <a:endParaRPr lang="fr-FR" sz="2800">
              <a:latin typeface="Times New Roman" charset="0"/>
            </a:endParaRPr>
          </a:p>
        </p:txBody>
      </p:sp>
      <p:graphicFrame>
        <p:nvGraphicFramePr>
          <p:cNvPr id="9" name="Espace réservé du contenu 8"/>
          <p:cNvGraphicFramePr>
            <a:graphicFrameLocks noGrp="1"/>
          </p:cNvGraphicFramePr>
          <p:nvPr>
            <p:ph idx="1"/>
          </p:nvPr>
        </p:nvGraphicFramePr>
        <p:xfrm>
          <a:off x="684213" y="2781300"/>
          <a:ext cx="7772400" cy="2384425"/>
        </p:xfrm>
        <a:graphic>
          <a:graphicData uri="http://schemas.openxmlformats.org/drawingml/2006/table">
            <a:tbl>
              <a:tblPr/>
              <a:tblGrid>
                <a:gridCol w="3886200"/>
                <a:gridCol w="388620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Ménopause</a:t>
                      </a:r>
                      <a:endParaRPr kumimoji="0" lang="fr-FR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DALA</a:t>
                      </a:r>
                      <a:endParaRPr kumimoji="0" lang="fr-FR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12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Brutal.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Perte fonctions reproduction.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-100%.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- Arrêt menstruations.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 Progressif.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 Fonctions reproduction préservées.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10-20% après 50 ans, jusqu</a:t>
                      </a:r>
                      <a:r>
                        <a:rPr kumimoji="0" lang="ja-JP" alt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’</a:t>
                      </a: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à 50% après 70 ans.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 profondeur variable.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2188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Times New Roman" charset="0"/>
              </a:rPr>
              <a:t>Physiopathologie</a:t>
            </a:r>
          </a:p>
        </p:txBody>
      </p:sp>
      <p:sp>
        <p:nvSpPr>
          <p:cNvPr id="19458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400">
                <a:latin typeface="Times New Roman" charset="0"/>
              </a:rPr>
              <a:t>Déficit testiculaire: </a:t>
            </a:r>
          </a:p>
          <a:p>
            <a:pPr lvl="1"/>
            <a:r>
              <a:rPr lang="fr-FR" sz="2400">
                <a:latin typeface="Times New Roman" charset="0"/>
              </a:rPr>
              <a:t>↓ nb C Leydig et Sertoli</a:t>
            </a:r>
          </a:p>
          <a:p>
            <a:pPr lvl="1"/>
            <a:r>
              <a:rPr lang="fr-FR" sz="2400">
                <a:latin typeface="Times New Roman" charset="0"/>
              </a:rPr>
              <a:t>Sclérose artériolaire.</a:t>
            </a:r>
          </a:p>
          <a:p>
            <a:pPr lvl="1"/>
            <a:r>
              <a:rPr lang="fr-FR" sz="2400">
                <a:latin typeface="Times New Roman" charset="0"/>
              </a:rPr>
              <a:t>Fibrose albuginée.</a:t>
            </a:r>
          </a:p>
          <a:p>
            <a:pPr lvl="1"/>
            <a:r>
              <a:rPr lang="fr-FR" sz="2400">
                <a:latin typeface="Times New Roman" charset="0"/>
              </a:rPr>
              <a:t>↓ volume testiculaire.</a:t>
            </a:r>
          </a:p>
          <a:p>
            <a:pPr lvl="1"/>
            <a:endParaRPr lang="fr-FR" sz="2400">
              <a:latin typeface="Times New Roman" charset="0"/>
            </a:endParaRPr>
          </a:p>
          <a:p>
            <a:r>
              <a:rPr lang="fr-FR" sz="2400">
                <a:latin typeface="Times New Roman" charset="0"/>
              </a:rPr>
              <a:t>Altération sécrétion gonadotrope:</a:t>
            </a:r>
          </a:p>
          <a:p>
            <a:pPr lvl="1"/>
            <a:r>
              <a:rPr lang="fr-FR" sz="2400">
                <a:latin typeface="Times New Roman" charset="0"/>
              </a:rPr>
              <a:t>Dysfn hypothalamus.</a:t>
            </a:r>
          </a:p>
          <a:p>
            <a:pPr lvl="1"/>
            <a:r>
              <a:rPr lang="fr-FR" sz="2400">
                <a:latin typeface="Times New Roman" charset="0"/>
              </a:rPr>
              <a:t>Déficit synthèse GnRH.</a:t>
            </a:r>
          </a:p>
          <a:p>
            <a:pPr lvl="1"/>
            <a:r>
              <a:rPr lang="fr-FR" sz="2400">
                <a:latin typeface="Times New Roman" charset="0"/>
              </a:rPr>
              <a:t>Fn hypophysaire normal mais ↓ sensibilité.</a:t>
            </a:r>
          </a:p>
          <a:p>
            <a:pPr lvl="1"/>
            <a:endParaRPr lang="fr-FR" sz="240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747291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333375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fr-FR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</a:rPr>
              <a:t>  </a:t>
            </a:r>
            <a:r>
              <a:rPr lang="fr-FR">
                <a:solidFill>
                  <a:srgbClr val="000000"/>
                </a:solidFill>
                <a:latin typeface="Book Antiqua" charset="0"/>
                <a:cs typeface="Times New Roman" charset="0"/>
              </a:rPr>
              <a:t>Définition clinico-biologique</a:t>
            </a:r>
            <a:endParaRPr lang="fr-FR">
              <a:latin typeface="Times New Roman" charset="0"/>
              <a:cs typeface="Times New Roman" charset="0"/>
            </a:endParaRPr>
          </a:p>
        </p:txBody>
      </p:sp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700213"/>
            <a:ext cx="7772400" cy="4114800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buFontTx/>
              <a:buNone/>
            </a:pPr>
            <a:r>
              <a:rPr lang="fr-FR" sz="2800">
                <a:solidFill>
                  <a:srgbClr val="000000"/>
                </a:solidFill>
                <a:latin typeface="Symbol" charset="0"/>
                <a:cs typeface="Times New Roman" charset="0"/>
              </a:rPr>
              <a:t>·</a:t>
            </a:r>
            <a:r>
              <a:rPr lang="fr-FR" sz="280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 </a:t>
            </a:r>
            <a:r>
              <a:rPr lang="fr-FR" sz="2800" u="sng">
                <a:solidFill>
                  <a:srgbClr val="000000"/>
                </a:solidFill>
                <a:latin typeface="Times New Roman" charset="0"/>
                <a:cs typeface="Times New Roman" charset="0"/>
              </a:rPr>
              <a:t>Symptômes cliniques:</a:t>
            </a:r>
            <a:r>
              <a:rPr lang="fr-FR" sz="280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 </a:t>
            </a:r>
            <a:r>
              <a:rPr lang="fr-FR" sz="2800" i="1">
                <a:solidFill>
                  <a:srgbClr val="000000"/>
                </a:solidFill>
                <a:latin typeface="Times New Roman" charset="0"/>
                <a:cs typeface="Times New Roman" charset="0"/>
              </a:rPr>
              <a:t>non spécifiques</a:t>
            </a:r>
            <a:endParaRPr lang="fr-FR" sz="2800" i="1" u="sng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  <a:p>
            <a:pPr eaLnBrk="1" hangingPunct="1">
              <a:buFontTx/>
              <a:buNone/>
            </a:pPr>
            <a:endParaRPr lang="fr-FR" sz="280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  <a:p>
            <a:pPr eaLnBrk="1" hangingPunct="1">
              <a:buFontTx/>
              <a:buNone/>
            </a:pPr>
            <a:endParaRPr lang="fr-FR" sz="280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  <a:p>
            <a:pPr eaLnBrk="1" hangingPunct="1">
              <a:buFontTx/>
              <a:buNone/>
            </a:pPr>
            <a:endParaRPr lang="fr-FR" sz="280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  <a:p>
            <a:pPr eaLnBrk="1" hangingPunct="1">
              <a:buFontTx/>
              <a:buNone/>
            </a:pPr>
            <a:endParaRPr lang="fr-FR" sz="280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  <a:p>
            <a:pPr eaLnBrk="1" hangingPunct="1">
              <a:buFontTx/>
              <a:buNone/>
            </a:pPr>
            <a:endParaRPr lang="fr-FR" sz="280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  <a:p>
            <a:pPr eaLnBrk="1" hangingPunct="1">
              <a:buFontTx/>
              <a:buNone/>
            </a:pPr>
            <a:endParaRPr lang="fr-FR" sz="280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  <a:p>
            <a:pPr eaLnBrk="1" hangingPunct="1">
              <a:buFontTx/>
              <a:buNone/>
            </a:pPr>
            <a:endParaRPr lang="fr-FR" sz="2800">
              <a:solidFill>
                <a:srgbClr val="000000"/>
              </a:solidFill>
              <a:latin typeface="Symbol" charset="0"/>
              <a:cs typeface="Times New Roman" charset="0"/>
            </a:endParaRPr>
          </a:p>
          <a:p>
            <a:pPr eaLnBrk="1" hangingPunct="1">
              <a:buFontTx/>
              <a:buNone/>
            </a:pPr>
            <a:r>
              <a:rPr lang="fr-FR" sz="2800">
                <a:solidFill>
                  <a:srgbClr val="000000"/>
                </a:solidFill>
                <a:latin typeface="Symbol" charset="0"/>
                <a:cs typeface="Times New Roman" charset="0"/>
              </a:rPr>
              <a:t>·</a:t>
            </a:r>
            <a:r>
              <a:rPr lang="fr-FR" sz="280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 </a:t>
            </a:r>
            <a:r>
              <a:rPr lang="fr-FR" sz="2800" u="sng">
                <a:solidFill>
                  <a:srgbClr val="000000"/>
                </a:solidFill>
                <a:latin typeface="Times New Roman" charset="0"/>
                <a:cs typeface="Times New Roman" charset="0"/>
              </a:rPr>
              <a:t>Diagnostic biologique:</a:t>
            </a:r>
            <a:r>
              <a:rPr lang="fr-FR" sz="280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 </a:t>
            </a:r>
            <a:r>
              <a:rPr lang="fr-FR" sz="180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testostéronémie biodisponible &lt;0,8 ng/ml ou totale&lt;3ng/ml contrôlé sur 2</a:t>
            </a:r>
            <a:r>
              <a:rPr lang="fr-FR" sz="1800" baseline="3000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ème</a:t>
            </a:r>
            <a:r>
              <a:rPr lang="fr-FR" sz="180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 dosage à un mois.</a:t>
            </a:r>
          </a:p>
          <a:p>
            <a:pPr eaLnBrk="1" hangingPunct="1">
              <a:buFontTx/>
              <a:buNone/>
            </a:pPr>
            <a:endParaRPr lang="fr-FR" sz="280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  <a:p>
            <a:pPr eaLnBrk="1" hangingPunct="1">
              <a:buFontTx/>
              <a:buNone/>
            </a:pPr>
            <a:endParaRPr lang="fr-FR" sz="280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  <a:p>
            <a:pPr eaLnBrk="1" hangingPunct="1">
              <a:buFontTx/>
              <a:buNone/>
            </a:pPr>
            <a:endParaRPr lang="fr-FR" sz="280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  <a:p>
            <a:pPr eaLnBrk="1" hangingPunct="1">
              <a:buFontTx/>
              <a:buNone/>
            </a:pPr>
            <a:endParaRPr lang="fr-FR" sz="280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  <a:p>
            <a:pPr eaLnBrk="1" hangingPunct="1">
              <a:buFontTx/>
              <a:buNone/>
            </a:pPr>
            <a:endParaRPr lang="fr-FR" sz="280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  <a:p>
            <a:pPr eaLnBrk="1" hangingPunct="1">
              <a:buFontTx/>
              <a:buNone/>
            </a:pPr>
            <a:endParaRPr lang="fr-FR" sz="280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  <a:p>
            <a:pPr eaLnBrk="1" hangingPunct="1">
              <a:buFontTx/>
              <a:buNone/>
            </a:pPr>
            <a:endParaRPr lang="fr-FR" sz="280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  <a:p>
            <a:pPr eaLnBrk="1" hangingPunct="1">
              <a:buFontTx/>
              <a:buNone/>
            </a:pPr>
            <a:endParaRPr lang="fr-FR" sz="280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  <a:p>
            <a:pPr eaLnBrk="1" hangingPunct="1">
              <a:buFontTx/>
              <a:buNone/>
            </a:pPr>
            <a:endParaRPr lang="fr-FR" sz="280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  <a:p>
            <a:pPr eaLnBrk="1" hangingPunct="1">
              <a:buFontTx/>
              <a:buNone/>
            </a:pPr>
            <a:endParaRPr lang="fr-FR" sz="280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  <a:p>
            <a:pPr eaLnBrk="1" hangingPunct="1">
              <a:buFontTx/>
              <a:buNone/>
            </a:pPr>
            <a:endParaRPr lang="fr-FR" sz="280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  <a:p>
            <a:pPr eaLnBrk="1" hangingPunct="1">
              <a:buFontTx/>
              <a:buNone/>
            </a:pPr>
            <a:endParaRPr lang="fr-FR" sz="280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  <a:p>
            <a:pPr eaLnBrk="1" hangingPunct="1">
              <a:buFontTx/>
              <a:buNone/>
            </a:pPr>
            <a:endParaRPr lang="fr-FR" sz="280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  <a:p>
            <a:pPr eaLnBrk="1" hangingPunct="1">
              <a:buFontTx/>
              <a:buNone/>
            </a:pPr>
            <a:endParaRPr lang="fr-FR" sz="280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  <a:p>
            <a:pPr eaLnBrk="1" hangingPunct="1">
              <a:buFontTx/>
              <a:buNone/>
            </a:pPr>
            <a:endParaRPr lang="fr-FR" sz="280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  <a:p>
            <a:pPr eaLnBrk="1" hangingPunct="1">
              <a:buFontTx/>
              <a:buNone/>
            </a:pPr>
            <a:endParaRPr lang="fr-FR" sz="2000" i="1">
              <a:latin typeface="Times New Roman" charset="0"/>
              <a:cs typeface="Times New Roman" charset="0"/>
            </a:endParaRPr>
          </a:p>
        </p:txBody>
      </p:sp>
      <p:graphicFrame>
        <p:nvGraphicFramePr>
          <p:cNvPr id="6" name="Tableau 5"/>
          <p:cNvGraphicFramePr>
            <a:graphicFrameLocks noGrp="1"/>
          </p:cNvGraphicFramePr>
          <p:nvPr/>
        </p:nvGraphicFramePr>
        <p:xfrm>
          <a:off x="900113" y="2492375"/>
          <a:ext cx="8135937" cy="3203575"/>
        </p:xfrm>
        <a:graphic>
          <a:graphicData uri="http://schemas.openxmlformats.org/drawingml/2006/table">
            <a:tbl>
              <a:tblPr/>
              <a:tblGrid>
                <a:gridCol w="2447925"/>
                <a:gridCol w="5688012"/>
              </a:tblGrid>
              <a:tr h="400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Organe cible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Symptôme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803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Cerveau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SNC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Muscle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Os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Composition corporelle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Puissance sexuelle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Erythropoïèse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Peau &amp; Phanères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Testicules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- Perte mémoire, tb attention, humeur dépressive, irritabilité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- Bouffées chaleur, sudation, troubles sommeil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- Diminution masse &amp; force musculaire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- Ostéoporose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- Augmentation graisse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- Baisse libido, Dysfonction érectile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- Anémie et fatigue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- Diminution pilosité, sécheresse cutanée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- Diminution volume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891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re 1"/>
          <p:cNvSpPr>
            <a:spLocks noGrp="1"/>
          </p:cNvSpPr>
          <p:nvPr>
            <p:ph type="title"/>
          </p:nvPr>
        </p:nvSpPr>
        <p:spPr>
          <a:xfrm>
            <a:off x="684213" y="188913"/>
            <a:ext cx="7772400" cy="1143000"/>
          </a:xfrm>
        </p:spPr>
        <p:txBody>
          <a:bodyPr/>
          <a:lstStyle/>
          <a:p>
            <a:pPr eaLnBrk="1" hangingPunct="1"/>
            <a:r>
              <a:rPr lang="fr-FR">
                <a:latin typeface="Times New Roman" charset="0"/>
              </a:rPr>
              <a:t>Questionnaire ADAM Score</a:t>
            </a:r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</p:nvPr>
        </p:nvGraphicFramePr>
        <p:xfrm>
          <a:off x="684213" y="1700213"/>
          <a:ext cx="7772400" cy="4630767"/>
        </p:xfrm>
        <a:graphic>
          <a:graphicData uri="http://schemas.openxmlformats.org/drawingml/2006/table">
            <a:tbl>
              <a:tblPr/>
              <a:tblGrid>
                <a:gridCol w="2590800"/>
                <a:gridCol w="2590800"/>
                <a:gridCol w="2590800"/>
              </a:tblGrid>
              <a:tr h="3714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1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9525" marR="9525" marT="9524" marB="95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Oui</a:t>
                      </a:r>
                      <a:endParaRPr kumimoji="0" lang="fr-FR" sz="11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9525" marR="9525" marT="9524" marB="95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Non</a:t>
                      </a:r>
                      <a:endParaRPr kumimoji="0" lang="fr-FR" sz="11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9525" marR="9525" marT="9524" marB="95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714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1-Eprouvez-vous une baisse du désir sexuel?</a:t>
                      </a:r>
                      <a:endParaRPr kumimoji="0" lang="fr-FR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9525" marR="9525" marT="9524" marB="95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000080"/>
                        </a:solidFill>
                        <a:effectLst/>
                        <a:latin typeface="Verdana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9525" marR="9525" marT="9524" marB="95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000080"/>
                        </a:solidFill>
                        <a:effectLst/>
                        <a:latin typeface="Verdana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9525" marR="9525" marT="9524" marB="95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3714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2-Eprouvez-vous une baisse d'énergie?</a:t>
                      </a:r>
                      <a:endParaRPr kumimoji="0" lang="fr-FR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9525" marR="9525" marT="9524" marB="95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000080"/>
                        </a:solidFill>
                        <a:effectLst/>
                        <a:latin typeface="Verdana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9525" marR="9525" marT="9524" marB="95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000080"/>
                        </a:solidFill>
                        <a:effectLst/>
                        <a:latin typeface="Verdana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9525" marR="9525" marT="9524" marB="95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</a:tr>
              <a:tr h="3714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3-Eprouvez-vous une diminution de force et/ou d'endurance</a:t>
                      </a:r>
                      <a:endParaRPr kumimoji="0" lang="fr-FR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9525" marR="9525" marT="9524" marB="95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000080"/>
                        </a:solidFill>
                        <a:effectLst/>
                        <a:latin typeface="Verdana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9525" marR="9525" marT="9524" marB="95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000080"/>
                        </a:solidFill>
                        <a:effectLst/>
                        <a:latin typeface="Verdana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9525" marR="9525" marT="9524" marB="95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3714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4-Votre taille a-t-elle diminué?</a:t>
                      </a:r>
                      <a:endParaRPr kumimoji="0" lang="fr-FR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9525" marR="9525" marT="9524" marB="95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000080"/>
                        </a:solidFill>
                        <a:effectLst/>
                        <a:latin typeface="Verdana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9525" marR="9525" marT="9524" marB="95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000080"/>
                        </a:solidFill>
                        <a:effectLst/>
                        <a:latin typeface="Verdana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9525" marR="9525" marT="9524" marB="95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</a:tr>
              <a:tr h="3714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5-Avez-vous noté une diminution de votre joie de vivre?</a:t>
                      </a:r>
                      <a:endParaRPr kumimoji="0" lang="fr-FR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9525" marR="9525" marT="9524" marB="95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000080"/>
                        </a:solidFill>
                        <a:effectLst/>
                        <a:latin typeface="Verdana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9525" marR="9525" marT="9524" marB="95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000080"/>
                        </a:solidFill>
                        <a:effectLst/>
                        <a:latin typeface="Verdana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9525" marR="9525" marT="9524" marB="95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3714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6-Etes-vous triste et/ou maussade?</a:t>
                      </a:r>
                      <a:endParaRPr kumimoji="0" lang="fr-FR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9525" marR="9525" marT="9524" marB="95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000080"/>
                        </a:solidFill>
                        <a:effectLst/>
                        <a:latin typeface="Verdana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9525" marR="9525" marT="9524" marB="95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000080"/>
                        </a:solidFill>
                        <a:effectLst/>
                        <a:latin typeface="Verdana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9525" marR="9525" marT="9524" marB="95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</a:tr>
              <a:tr h="3714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7-Vos érections sont-elles moins fortes?</a:t>
                      </a:r>
                      <a:endParaRPr kumimoji="0" lang="fr-FR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9525" marR="9525" marT="9524" marB="95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000080"/>
                        </a:solidFill>
                        <a:effectLst/>
                        <a:latin typeface="Verdana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9525" marR="9525" marT="9524" marB="95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000080"/>
                        </a:solidFill>
                        <a:effectLst/>
                        <a:latin typeface="Verdana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9525" marR="9525" marT="9524" marB="95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3714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8-Avez-vous noté une altération récente de vos capacités?</a:t>
                      </a:r>
                      <a:endParaRPr kumimoji="0" lang="fr-FR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9525" marR="9525" marT="9524" marB="95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000080"/>
                        </a:solidFill>
                        <a:effectLst/>
                        <a:latin typeface="Verdana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9525" marR="9525" marT="9524" marB="95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000080"/>
                        </a:solidFill>
                        <a:effectLst/>
                        <a:latin typeface="Verdana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9525" marR="9525" marT="9524" marB="95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</a:tr>
              <a:tr h="3714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9-Vous endormez-vous après le dîner?</a:t>
                      </a:r>
                      <a:endParaRPr kumimoji="0" lang="fr-FR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9525" marR="9525" marT="9524" marB="95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000080"/>
                        </a:solidFill>
                        <a:effectLst/>
                        <a:latin typeface="Verdana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9525" marR="9525" marT="9524" marB="95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000080"/>
                        </a:solidFill>
                        <a:effectLst/>
                        <a:latin typeface="Verdana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9525" marR="9525" marT="9524" marB="95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3714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10-Votre rendement professionnel s'est-il réduit?</a:t>
                      </a:r>
                      <a:endParaRPr kumimoji="0" lang="fr-FR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9525" marR="9525" marT="9524" marB="95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000080"/>
                        </a:solidFill>
                        <a:effectLst/>
                        <a:latin typeface="Verdana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9525" marR="9525" marT="9524" marB="95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000080"/>
                        </a:solidFill>
                        <a:effectLst/>
                        <a:latin typeface="Verdana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9525" marR="9525" marT="9524" marB="95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</a:tr>
              <a:tr h="544793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RESULTATS</a:t>
                      </a:r>
                      <a:r>
                        <a:rPr kumimoji="0" 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:</a:t>
                      </a:r>
                      <a:br>
                        <a:rPr kumimoji="0" 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</a:br>
                      <a:r>
                        <a:rPr kumimoji="0" 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-un score égal ou supérieur à 3 évoque un déficit en testostérone</a:t>
                      </a:r>
                      <a:br>
                        <a:rPr kumimoji="0" 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</a:br>
                      <a:r>
                        <a:rPr kumimoji="0" 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Verdana" charset="0"/>
                          <a:ea typeface="ＭＳ Ｐゴシック" charset="0"/>
                          <a:cs typeface="Times New Roman" charset="0"/>
                        </a:rPr>
                        <a:t>-une réponse positive aux questions 1 et/ou 7 évoque un déficit en testostérone</a:t>
                      </a:r>
                      <a:endParaRPr kumimoji="0" lang="fr-FR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9525" marR="9525" marT="9524" marB="95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5637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Times New Roman" charset="0"/>
              </a:rPr>
              <a:t>Bilan paraclinique (</a:t>
            </a:r>
            <a:r>
              <a:rPr lang="fr-FR" sz="3600">
                <a:latin typeface="Times New Roman" charset="0"/>
              </a:rPr>
              <a:t>2</a:t>
            </a:r>
            <a:r>
              <a:rPr lang="fr-FR" sz="3600" baseline="30000">
                <a:latin typeface="Times New Roman" charset="0"/>
              </a:rPr>
              <a:t>ème</a:t>
            </a:r>
            <a:r>
              <a:rPr lang="fr-FR" sz="3600">
                <a:latin typeface="Times New Roman" charset="0"/>
              </a:rPr>
              <a:t> intention</a:t>
            </a:r>
            <a:r>
              <a:rPr lang="fr-FR">
                <a:latin typeface="Times New Roman" charset="0"/>
              </a:rPr>
              <a:t>)</a:t>
            </a:r>
          </a:p>
        </p:txBody>
      </p:sp>
      <p:sp>
        <p:nvSpPr>
          <p:cNvPr id="22530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>
                <a:latin typeface="Times New Roman" charset="0"/>
              </a:rPr>
              <a:t>Etiologique: FSH, LH (central/périph.) et prolactine.</a:t>
            </a:r>
          </a:p>
          <a:p>
            <a:endParaRPr lang="fr-FR">
              <a:latin typeface="Times New Roman" charset="0"/>
            </a:endParaRPr>
          </a:p>
          <a:p>
            <a:r>
              <a:rPr lang="fr-FR">
                <a:latin typeface="Times New Roman" charset="0"/>
              </a:rPr>
              <a:t>Pré-thérapeutique: TSHus, Ht, bilan lipidique, GAJ, bilan hépatique, PSA sanguin total +/- ostéodensitométrie.</a:t>
            </a:r>
          </a:p>
        </p:txBody>
      </p:sp>
    </p:spTree>
    <p:extLst>
      <p:ext uri="{BB962C8B-B14F-4D97-AF65-F5344CB8AC3E}">
        <p14:creationId xmlns:p14="http://schemas.microsoft.com/office/powerpoint/2010/main" val="3777921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Times New Roman" charset="0"/>
              </a:rPr>
              <a:t>Prise en charge</a:t>
            </a:r>
          </a:p>
        </p:txBody>
      </p:sp>
      <p:sp>
        <p:nvSpPr>
          <p:cNvPr id="23554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sz="2400" u="sng">
                <a:latin typeface="Times New Roman" charset="0"/>
              </a:rPr>
              <a:t>Eliminer facteurs favorisants:</a:t>
            </a:r>
            <a:r>
              <a:rPr lang="fr-FR" sz="2400">
                <a:latin typeface="Times New Roman" charset="0"/>
              </a:rPr>
              <a:t> OH chronique, médicaments, obésité (↓testo totale 25%), sédentarité.</a:t>
            </a:r>
          </a:p>
          <a:p>
            <a:pPr>
              <a:buFontTx/>
              <a:buNone/>
            </a:pPr>
            <a:endParaRPr lang="fr-FR" sz="2400">
              <a:latin typeface="Times New Roman" charset="0"/>
            </a:endParaRPr>
          </a:p>
          <a:p>
            <a:r>
              <a:rPr lang="fr-FR" sz="2400" u="sng">
                <a:latin typeface="Times New Roman" charset="0"/>
              </a:rPr>
              <a:t>Eliminer diag différentiel</a:t>
            </a:r>
            <a:r>
              <a:rPr lang="fr-FR" sz="2400">
                <a:latin typeface="Times New Roman" charset="0"/>
              </a:rPr>
              <a:t>: hypothyroïdie, hypogonadisme central (adénome PRL, médicament, maladie chronique)</a:t>
            </a:r>
          </a:p>
          <a:p>
            <a:endParaRPr lang="fr-FR" sz="2400">
              <a:latin typeface="Times New Roman" charset="0"/>
            </a:endParaRPr>
          </a:p>
          <a:p>
            <a:r>
              <a:rPr lang="fr-FR" sz="2400" u="sng">
                <a:latin typeface="Times New Roman" charset="0"/>
              </a:rPr>
              <a:t>Supplémentation testostérone naturelle:</a:t>
            </a:r>
            <a:r>
              <a:rPr lang="fr-FR" sz="2400">
                <a:latin typeface="Times New Roman" charset="0"/>
              </a:rPr>
              <a:t> </a:t>
            </a:r>
          </a:p>
          <a:p>
            <a:pPr lvl="1"/>
            <a:r>
              <a:rPr lang="fr-FR" sz="2000">
                <a:latin typeface="Times New Roman" charset="0"/>
              </a:rPr>
              <a:t>transdermique (ANDROGEL), </a:t>
            </a:r>
          </a:p>
          <a:p>
            <a:pPr lvl="1"/>
            <a:r>
              <a:rPr lang="fr-FR" sz="2000">
                <a:latin typeface="Times New Roman" charset="0"/>
              </a:rPr>
              <a:t>per os (PANTESTONE),</a:t>
            </a:r>
          </a:p>
          <a:p>
            <a:pPr lvl="1"/>
            <a:r>
              <a:rPr lang="fr-FR" sz="2000">
                <a:latin typeface="Times New Roman" charset="0"/>
              </a:rPr>
              <a:t>intra-musculaire (ANDROTARDYL/mois, NEBIDO/3 mois).</a:t>
            </a:r>
          </a:p>
          <a:p>
            <a:endParaRPr lang="fr-FR" sz="2400">
              <a:latin typeface="Times New Roman" charset="0"/>
            </a:endParaRPr>
          </a:p>
          <a:p>
            <a:r>
              <a:rPr lang="fr-FR" sz="2400" u="sng">
                <a:latin typeface="Times New Roman" charset="0"/>
              </a:rPr>
              <a:t>Surveillance:</a:t>
            </a:r>
            <a:r>
              <a:rPr lang="fr-FR" sz="2400">
                <a:latin typeface="Times New Roman" charset="0"/>
              </a:rPr>
              <a:t> 3, 6 et 12 mois puis annuelle.</a:t>
            </a:r>
            <a:endParaRPr lang="fr-FR" sz="2400" u="sng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577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URETRE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14 cm homme / 3cm femme</a:t>
            </a:r>
            <a:endParaRPr lang="fr-FR" dirty="0"/>
          </a:p>
        </p:txBody>
      </p:sp>
      <p:pic>
        <p:nvPicPr>
          <p:cNvPr id="5" name="Image 4" descr="Capture d’écran 2016-09-17 à 15.39.4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665" y="2463219"/>
            <a:ext cx="5035001" cy="403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794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PROSTATE et VESICULES SEMINALES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477324" y="1600200"/>
            <a:ext cx="5209476" cy="4525963"/>
          </a:xfrm>
        </p:spPr>
        <p:txBody>
          <a:bodyPr/>
          <a:lstStyle/>
          <a:p>
            <a:r>
              <a:rPr lang="fr-FR" dirty="0" smtClean="0">
                <a:latin typeface="Arial" charset="0"/>
              </a:rPr>
              <a:t>« Il </a:t>
            </a:r>
            <a:r>
              <a:rPr lang="fr-FR" dirty="0">
                <a:latin typeface="Arial" charset="0"/>
              </a:rPr>
              <a:t>y a deux choses inutiles dans ce bas monde, la prostate et le président de la république »</a:t>
            </a:r>
          </a:p>
          <a:p>
            <a:endParaRPr lang="fr-FR" dirty="0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t="10001" r="25999" b="26001"/>
          <a:stretch>
            <a:fillRect/>
          </a:stretch>
        </p:blipFill>
        <p:spPr bwMode="auto">
          <a:xfrm>
            <a:off x="457200" y="1417638"/>
            <a:ext cx="3020124" cy="2265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1" t="7846" r="59375" b="46252"/>
          <a:stretch>
            <a:fillRect/>
          </a:stretch>
        </p:blipFill>
        <p:spPr bwMode="auto">
          <a:xfrm>
            <a:off x="756307" y="3923760"/>
            <a:ext cx="2257904" cy="2662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040" y="4192061"/>
            <a:ext cx="2369420" cy="224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6824052" y="6069226"/>
            <a:ext cx="1862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G. Clemenceau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17643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OGE masculins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2694716" cy="4840939"/>
          </a:xfrm>
        </p:spPr>
        <p:txBody>
          <a:bodyPr/>
          <a:lstStyle/>
          <a:p>
            <a:endParaRPr lang="fr-FR" dirty="0" smtClean="0"/>
          </a:p>
          <a:p>
            <a:r>
              <a:rPr lang="fr-FR" dirty="0" smtClean="0"/>
              <a:t>Pénis</a:t>
            </a:r>
          </a:p>
          <a:p>
            <a:endParaRPr lang="fr-FR" dirty="0"/>
          </a:p>
          <a:p>
            <a:endParaRPr lang="fr-FR" dirty="0" smtClean="0"/>
          </a:p>
          <a:p>
            <a:pPr marL="0" indent="0">
              <a:buNone/>
            </a:pPr>
            <a:endParaRPr lang="fr-FR" dirty="0" smtClean="0"/>
          </a:p>
          <a:p>
            <a:r>
              <a:rPr lang="fr-FR" dirty="0" smtClean="0"/>
              <a:t>Testicule &amp; épididyme</a:t>
            </a:r>
            <a:endParaRPr lang="fr-FR" dirty="0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7846" r="58125" b="47189"/>
          <a:stretch>
            <a:fillRect/>
          </a:stretch>
        </p:blipFill>
        <p:spPr bwMode="auto">
          <a:xfrm>
            <a:off x="3286992" y="3907023"/>
            <a:ext cx="2481321" cy="2534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7846" r="60001" b="45316"/>
          <a:stretch>
            <a:fillRect/>
          </a:stretch>
        </p:blipFill>
        <p:spPr bwMode="auto">
          <a:xfrm>
            <a:off x="6452917" y="3902903"/>
            <a:ext cx="2233883" cy="2538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6" t="18150" r="62500" b="55621"/>
          <a:stretch>
            <a:fillRect/>
          </a:stretch>
        </p:blipFill>
        <p:spPr bwMode="auto">
          <a:xfrm>
            <a:off x="6553677" y="1401901"/>
            <a:ext cx="2590323" cy="2501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7846" r="60001" b="46252"/>
          <a:stretch>
            <a:fillRect/>
          </a:stretch>
        </p:blipFill>
        <p:spPr bwMode="auto">
          <a:xfrm>
            <a:off x="5024697" y="1401901"/>
            <a:ext cx="1834991" cy="2497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1" t="7846" r="62500" b="46878"/>
          <a:stretch>
            <a:fillRect/>
          </a:stretch>
        </p:blipFill>
        <p:spPr bwMode="auto">
          <a:xfrm>
            <a:off x="3029510" y="1417638"/>
            <a:ext cx="1756883" cy="2497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6991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3593" y="365682"/>
            <a:ext cx="8229600" cy="1143000"/>
          </a:xfrm>
        </p:spPr>
        <p:txBody>
          <a:bodyPr/>
          <a:lstStyle/>
          <a:p>
            <a:endParaRPr lang="fr-FR"/>
          </a:p>
        </p:txBody>
      </p:sp>
      <p:pic>
        <p:nvPicPr>
          <p:cNvPr id="4" name="Espace réservé du contenu 3" descr="Capture d’écran 2016-09-17 à 16.04.04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0" r="451"/>
          <a:stretch/>
        </p:blipFill>
        <p:spPr>
          <a:xfrm>
            <a:off x="-34133" y="0"/>
            <a:ext cx="9178133" cy="6858000"/>
          </a:xfrm>
        </p:spPr>
      </p:pic>
    </p:spTree>
    <p:extLst>
      <p:ext uri="{BB962C8B-B14F-4D97-AF65-F5344CB8AC3E}">
        <p14:creationId xmlns:p14="http://schemas.microsoft.com/office/powerpoint/2010/main" val="1718350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Espace réservé du contenu 3" descr="Capture d’écran 2016-09-17 à 16.03.05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6" r="-541"/>
          <a:stretch/>
        </p:blipFill>
        <p:spPr>
          <a:xfrm>
            <a:off x="-83351" y="0"/>
            <a:ext cx="9227351" cy="6858000"/>
          </a:xfrm>
        </p:spPr>
      </p:pic>
    </p:spTree>
    <p:extLst>
      <p:ext uri="{BB962C8B-B14F-4D97-AF65-F5344CB8AC3E}">
        <p14:creationId xmlns:p14="http://schemas.microsoft.com/office/powerpoint/2010/main" val="2217435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Capture d’écran 2016-09-17 à 16.05.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933"/>
            <a:ext cx="9225169" cy="6144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140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Espace réservé du contenu 3" descr="Capture d’écran 2016-09-17 à 16.07.25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" r="-326"/>
          <a:stretch/>
        </p:blipFill>
        <p:spPr>
          <a:xfrm>
            <a:off x="0" y="382486"/>
            <a:ext cx="9178500" cy="6073901"/>
          </a:xfrm>
        </p:spPr>
      </p:pic>
    </p:spTree>
    <p:extLst>
      <p:ext uri="{BB962C8B-B14F-4D97-AF65-F5344CB8AC3E}">
        <p14:creationId xmlns:p14="http://schemas.microsoft.com/office/powerpoint/2010/main" val="642153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750235" y="274637"/>
            <a:ext cx="4936883" cy="6299481"/>
          </a:xfrm>
        </p:spPr>
        <p:txBody>
          <a:bodyPr/>
          <a:lstStyle/>
          <a:p>
            <a:r>
              <a:rPr lang="fr-FR" dirty="0" smtClean="0"/>
              <a:t>ANATOMIE</a:t>
            </a:r>
            <a:br>
              <a:rPr lang="fr-FR" dirty="0" smtClean="0"/>
            </a:br>
            <a:r>
              <a:rPr lang="fr-FR" dirty="0" smtClean="0"/>
              <a:t> </a:t>
            </a:r>
            <a:br>
              <a:rPr lang="fr-FR" dirty="0" smtClean="0"/>
            </a:br>
            <a:r>
              <a:rPr lang="fr-FR" dirty="0" smtClean="0"/>
              <a:t>UROLOGIQUE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-1081742" y="16435"/>
            <a:ext cx="8229600" cy="4525963"/>
          </a:xfrm>
        </p:spPr>
        <p:txBody>
          <a:bodyPr/>
          <a:lstStyle/>
          <a:p>
            <a:endParaRPr lang="fr-FR" dirty="0" smtClean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6" name="Picture 21" descr="Click Her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6661" y="775023"/>
            <a:ext cx="5484898" cy="5484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3145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Capture d’écran 2016-09-17 à 16.08.11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1" r="-375"/>
          <a:stretch/>
        </p:blipFill>
        <p:spPr>
          <a:xfrm>
            <a:off x="-45091" y="443686"/>
            <a:ext cx="9263374" cy="6089200"/>
          </a:xfrm>
        </p:spPr>
      </p:pic>
    </p:spTree>
    <p:extLst>
      <p:ext uri="{BB962C8B-B14F-4D97-AF65-F5344CB8AC3E}">
        <p14:creationId xmlns:p14="http://schemas.microsoft.com/office/powerpoint/2010/main" val="145773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Capture d’écran 2016-09-17 à 16.08.47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3" r="-103"/>
          <a:stretch/>
        </p:blipFill>
        <p:spPr>
          <a:xfrm>
            <a:off x="-11379" y="458985"/>
            <a:ext cx="9155380" cy="6058601"/>
          </a:xfrm>
        </p:spPr>
      </p:pic>
    </p:spTree>
    <p:extLst>
      <p:ext uri="{BB962C8B-B14F-4D97-AF65-F5344CB8AC3E}">
        <p14:creationId xmlns:p14="http://schemas.microsoft.com/office/powerpoint/2010/main" val="2276694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SYMPTOMES (1)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 smtClean="0"/>
              <a:t>Examen clinique frustre en urologie…</a:t>
            </a:r>
          </a:p>
          <a:p>
            <a:r>
              <a:rPr lang="fr-FR" u="sng" dirty="0" smtClean="0"/>
              <a:t>Interrogatoire:</a:t>
            </a:r>
          </a:p>
          <a:p>
            <a:pPr lvl="1"/>
            <a:r>
              <a:rPr lang="fr-FR" dirty="0" smtClean="0"/>
              <a:t>Fièvre: </a:t>
            </a:r>
            <a:r>
              <a:rPr lang="fr-FR" i="1" dirty="0" err="1" smtClean="0"/>
              <a:t>canalaire</a:t>
            </a:r>
            <a:endParaRPr lang="fr-FR" i="1" dirty="0"/>
          </a:p>
          <a:p>
            <a:pPr lvl="1"/>
            <a:r>
              <a:rPr lang="fr-FR" dirty="0" smtClean="0"/>
              <a:t>Hématurie: </a:t>
            </a:r>
            <a:r>
              <a:rPr lang="fr-FR" i="1" dirty="0" smtClean="0"/>
              <a:t>macro/micro, urologique/néphrologique, initiale/totale/terminale, </a:t>
            </a:r>
            <a:r>
              <a:rPr lang="fr-FR" i="1" dirty="0" err="1" smtClean="0"/>
              <a:t>diag</a:t>
            </a:r>
            <a:r>
              <a:rPr lang="fr-FR" i="1" dirty="0" smtClean="0"/>
              <a:t>. Différentiel.</a:t>
            </a:r>
          </a:p>
          <a:p>
            <a:pPr lvl="1"/>
            <a:r>
              <a:rPr lang="fr-FR" dirty="0" smtClean="0"/>
              <a:t>Douleur: </a:t>
            </a:r>
            <a:r>
              <a:rPr lang="fr-FR" i="1" dirty="0" smtClean="0"/>
              <a:t>mode d’apparition, localisation, rythmicité, intensité</a:t>
            </a:r>
          </a:p>
          <a:p>
            <a:pPr lvl="1"/>
            <a:r>
              <a:rPr lang="fr-FR" dirty="0" smtClean="0"/>
              <a:t>SBAU: </a:t>
            </a:r>
            <a:r>
              <a:rPr lang="fr-FR" i="1" dirty="0" smtClean="0"/>
              <a:t>phase de stockage/miction, BM, </a:t>
            </a:r>
            <a:r>
              <a:rPr lang="fr-FR" i="1" dirty="0" err="1" smtClean="0"/>
              <a:t>pneumaturie</a:t>
            </a:r>
            <a:r>
              <a:rPr lang="fr-FR" i="1" dirty="0" smtClean="0"/>
              <a:t>/</a:t>
            </a:r>
            <a:r>
              <a:rPr lang="fr-FR" i="1" dirty="0" err="1" smtClean="0"/>
              <a:t>fécalurie</a:t>
            </a:r>
            <a:endParaRPr lang="fr-FR" i="1" dirty="0" smtClean="0"/>
          </a:p>
          <a:p>
            <a:pPr lvl="1"/>
            <a:r>
              <a:rPr lang="fr-FR" dirty="0" smtClean="0"/>
              <a:t>Éjaculation: </a:t>
            </a:r>
            <a:r>
              <a:rPr lang="fr-FR" i="1" dirty="0" smtClean="0"/>
              <a:t>douleur, </a:t>
            </a:r>
            <a:r>
              <a:rPr lang="fr-FR" i="1" dirty="0" err="1" smtClean="0"/>
              <a:t>hémospermie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906154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SYMPTOMES (2)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Examen Physique:</a:t>
            </a:r>
          </a:p>
          <a:p>
            <a:pPr lvl="1"/>
            <a:r>
              <a:rPr lang="fr-FR" dirty="0" smtClean="0"/>
              <a:t>Palpation abdominale: </a:t>
            </a:r>
            <a:r>
              <a:rPr lang="fr-FR" i="1" dirty="0" smtClean="0"/>
              <a:t>tuméfaction, globe vésical</a:t>
            </a:r>
          </a:p>
          <a:p>
            <a:pPr lvl="1"/>
            <a:endParaRPr lang="fr-FR" dirty="0"/>
          </a:p>
          <a:p>
            <a:pPr lvl="1"/>
            <a:endParaRPr lang="fr-FR" dirty="0" smtClean="0"/>
          </a:p>
          <a:p>
            <a:pPr marL="457200" lvl="1" indent="0">
              <a:buNone/>
            </a:pPr>
            <a:endParaRPr lang="fr-FR" dirty="0" smtClean="0"/>
          </a:p>
          <a:p>
            <a:pPr lvl="1"/>
            <a:r>
              <a:rPr lang="fr-FR" dirty="0" smtClean="0"/>
              <a:t>Palpation lombaire: </a:t>
            </a:r>
            <a:r>
              <a:rPr lang="fr-FR" i="1" dirty="0" smtClean="0"/>
              <a:t>douleur provoquée, percussion</a:t>
            </a:r>
          </a:p>
          <a:p>
            <a:pPr marL="457200" lvl="1" indent="0">
              <a:buNone/>
            </a:pPr>
            <a:endParaRPr lang="fr-FR" dirty="0" smtClean="0"/>
          </a:p>
        </p:txBody>
      </p:sp>
      <p:pic>
        <p:nvPicPr>
          <p:cNvPr id="5" name="Picture 4" descr="Globe Vésical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2" t="21138" r="17432" b="15352"/>
          <a:stretch>
            <a:fillRect/>
          </a:stretch>
        </p:blipFill>
        <p:spPr bwMode="auto">
          <a:xfrm>
            <a:off x="3896035" y="2687618"/>
            <a:ext cx="1713537" cy="1427948"/>
          </a:xfrm>
          <a:prstGeom prst="rect">
            <a:avLst/>
          </a:prstGeom>
          <a:noFill/>
          <a:ln w="19050">
            <a:solidFill>
              <a:srgbClr val="99FF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 descr="Capture d’écran 2016-09-18 à 10.41.0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515" y="4746712"/>
            <a:ext cx="28067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925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/>
              <a:t>TR: volume prostate, « consistance », douleur</a:t>
            </a:r>
          </a:p>
        </p:txBody>
      </p:sp>
      <p:pic>
        <p:nvPicPr>
          <p:cNvPr id="4" name="Espace réservé du contenu 3" descr="exam prostat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7" b="6437"/>
          <a:stretch>
            <a:fillRect/>
          </a:stretch>
        </p:blipFill>
        <p:spPr>
          <a:xfrm>
            <a:off x="6350578" y="1430244"/>
            <a:ext cx="2090037" cy="1076686"/>
          </a:xfrm>
        </p:spPr>
      </p:pic>
      <p:pic>
        <p:nvPicPr>
          <p:cNvPr id="8" name="Image 7" descr="Capture d’écran 2015-09-26 à 21.41.1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71" y="1430244"/>
            <a:ext cx="5495857" cy="5232140"/>
          </a:xfrm>
          <a:prstGeom prst="rect">
            <a:avLst/>
          </a:prstGeom>
        </p:spPr>
      </p:pic>
      <p:pic>
        <p:nvPicPr>
          <p:cNvPr id="5" name="Image 4" descr="examprostate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580" y="2717594"/>
            <a:ext cx="2090036" cy="1039158"/>
          </a:xfrm>
          <a:prstGeom prst="rect">
            <a:avLst/>
          </a:prstGeom>
        </p:spPr>
      </p:pic>
      <p:pic>
        <p:nvPicPr>
          <p:cNvPr id="6" name="Image 5" descr="examprostate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580" y="5316444"/>
            <a:ext cx="2090036" cy="1345940"/>
          </a:xfrm>
          <a:prstGeom prst="rect">
            <a:avLst/>
          </a:prstGeom>
        </p:spPr>
      </p:pic>
      <p:pic>
        <p:nvPicPr>
          <p:cNvPr id="7" name="Image 6" descr="examprostate4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580" y="3934820"/>
            <a:ext cx="2090036" cy="1381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951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4294967295"/>
          </p:nvPr>
        </p:nvSpPr>
        <p:spPr>
          <a:xfrm>
            <a:off x="0" y="38359"/>
            <a:ext cx="9144000" cy="6819641"/>
          </a:xfrm>
        </p:spPr>
        <p:txBody>
          <a:bodyPr/>
          <a:lstStyle/>
          <a:p>
            <a:pPr marL="400050" lvl="2" indent="0">
              <a:buNone/>
            </a:pPr>
            <a:endParaRPr lang="fr-FR" dirty="0"/>
          </a:p>
          <a:p>
            <a:r>
              <a:rPr lang="fr-FR" dirty="0" smtClean="0"/>
              <a:t>Examen OGE: </a:t>
            </a:r>
            <a:r>
              <a:rPr lang="fr-FR" i="1" dirty="0" smtClean="0"/>
              <a:t>méat, </a:t>
            </a:r>
            <a:r>
              <a:rPr lang="fr-FR" i="1" dirty="0" err="1" smtClean="0"/>
              <a:t>décallottage</a:t>
            </a:r>
            <a:r>
              <a:rPr lang="fr-FR" i="1" dirty="0" smtClean="0"/>
              <a:t>, tumeur, plaque </a:t>
            </a:r>
            <a:r>
              <a:rPr lang="fr-FR" i="1" dirty="0" err="1" smtClean="0"/>
              <a:t>Lapeyronie</a:t>
            </a:r>
            <a:r>
              <a:rPr lang="fr-FR" i="1" dirty="0" smtClean="0"/>
              <a:t>, </a:t>
            </a:r>
            <a:r>
              <a:rPr lang="fr-FR" i="1" dirty="0" err="1" smtClean="0"/>
              <a:t>testicule+épididyme</a:t>
            </a:r>
            <a:r>
              <a:rPr lang="fr-FR" i="1" dirty="0" smtClean="0"/>
              <a:t>, déférents, orifice herniaire</a:t>
            </a:r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 smtClean="0"/>
          </a:p>
          <a:p>
            <a:r>
              <a:rPr lang="fr-FR" dirty="0" smtClean="0"/>
              <a:t>Examen gynécologique: </a:t>
            </a:r>
            <a:r>
              <a:rPr lang="fr-FR" i="1" dirty="0" smtClean="0"/>
              <a:t>IU, prolapsus </a:t>
            </a:r>
            <a:endParaRPr lang="fr-FR" i="1" dirty="0"/>
          </a:p>
        </p:txBody>
      </p:sp>
      <p:pic>
        <p:nvPicPr>
          <p:cNvPr id="4" name="Image 3" descr="Capture d’écran 2016-09-18 à 11.00.1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169" y="1787856"/>
            <a:ext cx="3453055" cy="1945221"/>
          </a:xfrm>
          <a:prstGeom prst="rect">
            <a:avLst/>
          </a:prstGeom>
        </p:spPr>
      </p:pic>
      <p:pic>
        <p:nvPicPr>
          <p:cNvPr id="5" name="Picture 7" descr="prolaps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3688" y="4549616"/>
            <a:ext cx="2825750" cy="218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763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EXAMENS PARACLINIQUES: LABO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fr-FR" dirty="0" smtClean="0"/>
              <a:t>BU: VPN++</a:t>
            </a:r>
          </a:p>
          <a:p>
            <a:pPr marL="0" indent="0">
              <a:buNone/>
            </a:pPr>
            <a:endParaRPr lang="fr-FR" dirty="0" smtClean="0"/>
          </a:p>
          <a:p>
            <a:r>
              <a:rPr lang="fr-FR" dirty="0" smtClean="0"/>
              <a:t>ECBU: condition recueil/ germes intra¢</a:t>
            </a:r>
          </a:p>
          <a:p>
            <a:pPr lvl="1"/>
            <a:r>
              <a:rPr lang="fr-FR" dirty="0"/>
              <a:t>Infection &gt;10^4 ou 10^5 germes</a:t>
            </a:r>
          </a:p>
          <a:p>
            <a:pPr lvl="1"/>
            <a:r>
              <a:rPr lang="fr-FR" dirty="0" err="1"/>
              <a:t>Leucocyturie</a:t>
            </a:r>
            <a:endParaRPr lang="fr-FR" dirty="0"/>
          </a:p>
          <a:p>
            <a:pPr lvl="1"/>
            <a:r>
              <a:rPr lang="fr-FR" dirty="0"/>
              <a:t>Hématurie (microscopique++)&gt;10/</a:t>
            </a:r>
            <a:r>
              <a:rPr lang="fr-FR" dirty="0" smtClean="0"/>
              <a:t>mm</a:t>
            </a:r>
            <a:r>
              <a:rPr lang="fr-FR" baseline="30000" dirty="0" smtClean="0"/>
              <a:t>3</a:t>
            </a:r>
          </a:p>
          <a:p>
            <a:pPr marL="457200" lvl="1" indent="0">
              <a:buNone/>
            </a:pPr>
            <a:endParaRPr lang="fr-FR" dirty="0" smtClean="0"/>
          </a:p>
          <a:p>
            <a:r>
              <a:rPr lang="fr-FR" dirty="0" smtClean="0"/>
              <a:t>BS: syndrome </a:t>
            </a:r>
            <a:r>
              <a:rPr lang="fr-FR" dirty="0" err="1" smtClean="0"/>
              <a:t>infl</a:t>
            </a:r>
            <a:r>
              <a:rPr lang="fr-FR" dirty="0" smtClean="0"/>
              <a:t>, </a:t>
            </a:r>
            <a:r>
              <a:rPr lang="fr-FR" dirty="0" err="1" smtClean="0"/>
              <a:t>fn</a:t>
            </a:r>
            <a:r>
              <a:rPr lang="fr-FR" dirty="0" smtClean="0"/>
              <a:t> rénale, PSA</a:t>
            </a:r>
          </a:p>
          <a:p>
            <a:endParaRPr lang="fr-FR" dirty="0"/>
          </a:p>
          <a:p>
            <a:r>
              <a:rPr lang="fr-FR" dirty="0" smtClean="0"/>
              <a:t>Cytologie urinaire</a:t>
            </a:r>
          </a:p>
          <a:p>
            <a:pPr marL="0" indent="0">
              <a:buNone/>
            </a:pPr>
            <a:endParaRPr lang="fr-FR" dirty="0" smtClean="0"/>
          </a:p>
          <a:p>
            <a:r>
              <a:rPr lang="fr-FR" dirty="0" smtClean="0"/>
              <a:t>SPIR calcul</a:t>
            </a:r>
          </a:p>
        </p:txBody>
      </p:sp>
    </p:spTree>
    <p:extLst>
      <p:ext uri="{BB962C8B-B14F-4D97-AF65-F5344CB8AC3E}">
        <p14:creationId xmlns:p14="http://schemas.microsoft.com/office/powerpoint/2010/main" val="815509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IMAGERIE: ECHOGRAPHIE++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R</a:t>
            </a:r>
            <a:r>
              <a:rPr lang="fr-FR" dirty="0" smtClean="0"/>
              <a:t>ein, vessie, OGE++:</a:t>
            </a:r>
          </a:p>
          <a:p>
            <a:pPr lvl="1"/>
            <a:r>
              <a:rPr lang="fr-FR" dirty="0"/>
              <a:t>Mauvais examen pour la </a:t>
            </a:r>
            <a:r>
              <a:rPr lang="fr-FR" dirty="0" smtClean="0"/>
              <a:t>prostate (</a:t>
            </a:r>
            <a:r>
              <a:rPr lang="fr-FR" dirty="0" err="1" smtClean="0"/>
              <a:t>sus-pubien</a:t>
            </a:r>
            <a:r>
              <a:rPr lang="fr-FR" dirty="0" smtClean="0"/>
              <a:t>++).</a:t>
            </a:r>
            <a:endParaRPr lang="fr-FR" dirty="0"/>
          </a:p>
          <a:p>
            <a:pPr lvl="1"/>
            <a:r>
              <a:rPr lang="fr-FR" dirty="0" smtClean="0"/>
              <a:t>Tumeur</a:t>
            </a:r>
            <a:r>
              <a:rPr lang="fr-FR" dirty="0"/>
              <a:t>, calcul, résidu, dilatation, jet urétéral, doppler</a:t>
            </a:r>
            <a:r>
              <a:rPr lang="fr-FR" dirty="0" smtClean="0"/>
              <a:t>.</a:t>
            </a:r>
          </a:p>
          <a:p>
            <a:pPr lvl="1"/>
            <a:endParaRPr lang="fr-FR" dirty="0" smtClean="0"/>
          </a:p>
        </p:txBody>
      </p:sp>
      <p:pic>
        <p:nvPicPr>
          <p:cNvPr id="4" name="Image 3" descr="Capture d’écran 2016-09-18 à 10.19.5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05" y="3677045"/>
            <a:ext cx="1976927" cy="1487876"/>
          </a:xfrm>
          <a:prstGeom prst="rect">
            <a:avLst/>
          </a:prstGeom>
        </p:spPr>
      </p:pic>
      <p:pic>
        <p:nvPicPr>
          <p:cNvPr id="5" name="Image 4" descr="Capture d’écran 2016-09-18 à 10.20.3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003" y="3677045"/>
            <a:ext cx="1956191" cy="1487876"/>
          </a:xfrm>
          <a:prstGeom prst="rect">
            <a:avLst/>
          </a:prstGeom>
        </p:spPr>
      </p:pic>
      <p:pic>
        <p:nvPicPr>
          <p:cNvPr id="6" name="Image 5" descr="Capture d’écran 2016-09-18 à 10.21.0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200" y="3677045"/>
            <a:ext cx="1972633" cy="1488654"/>
          </a:xfrm>
          <a:prstGeom prst="rect">
            <a:avLst/>
          </a:prstGeom>
        </p:spPr>
      </p:pic>
      <p:pic>
        <p:nvPicPr>
          <p:cNvPr id="7" name="Image 6" descr="Capture d’écran 2016-09-18 à 10.21.5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05" y="5305935"/>
            <a:ext cx="1761953" cy="1552065"/>
          </a:xfrm>
          <a:prstGeom prst="rect">
            <a:avLst/>
          </a:prstGeom>
        </p:spPr>
      </p:pic>
      <p:pic>
        <p:nvPicPr>
          <p:cNvPr id="8" name="Image 7" descr="Capture d’écran 2016-09-18 à 10.22.5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267" y="3677045"/>
            <a:ext cx="2235309" cy="1546796"/>
          </a:xfrm>
          <a:prstGeom prst="rect">
            <a:avLst/>
          </a:prstGeom>
        </p:spPr>
      </p:pic>
      <p:pic>
        <p:nvPicPr>
          <p:cNvPr id="9" name="Image 8" descr="Capture d’écran 2016-09-18 à 10.27.38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508" y="5354451"/>
            <a:ext cx="2123323" cy="1543424"/>
          </a:xfrm>
          <a:prstGeom prst="rect">
            <a:avLst/>
          </a:prstGeom>
        </p:spPr>
      </p:pic>
      <p:pic>
        <p:nvPicPr>
          <p:cNvPr id="10" name="Image 9" descr="Capture d’écran 2016-09-18 à 10.26.45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831" y="5358771"/>
            <a:ext cx="2624745" cy="1543424"/>
          </a:xfrm>
          <a:prstGeom prst="rect">
            <a:avLst/>
          </a:prstGeom>
        </p:spPr>
      </p:pic>
      <p:pic>
        <p:nvPicPr>
          <p:cNvPr id="11" name="Image 10" descr="Capture d’écran 2016-09-18 à 10.28.07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682" y="5350130"/>
            <a:ext cx="2078826" cy="155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161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RADIOGRAPHIE STANDARD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ASP couché Face: calcul (avec écho), contrôle JJ</a:t>
            </a:r>
          </a:p>
          <a:p>
            <a:r>
              <a:rPr lang="fr-FR" dirty="0" smtClean="0"/>
              <a:t>Urographie </a:t>
            </a:r>
            <a:r>
              <a:rPr lang="fr-FR" dirty="0" err="1" smtClean="0"/>
              <a:t>Intra-Veineuse</a:t>
            </a:r>
            <a:r>
              <a:rPr lang="fr-FR" dirty="0" smtClean="0"/>
              <a:t> (UIV)</a:t>
            </a:r>
          </a:p>
          <a:p>
            <a:r>
              <a:rPr lang="fr-FR" dirty="0" err="1" smtClean="0"/>
              <a:t>Urétro</a:t>
            </a:r>
            <a:r>
              <a:rPr lang="fr-FR" dirty="0" smtClean="0"/>
              <a:t>-Cystographie Rétrograde et Mictionnelle(UCRM)</a:t>
            </a:r>
            <a:endParaRPr lang="fr-FR" dirty="0"/>
          </a:p>
        </p:txBody>
      </p:sp>
      <p:pic>
        <p:nvPicPr>
          <p:cNvPr id="4" name="Image 3" descr="Capture d’écran 2016-09-18 à 10.33.3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336040"/>
            <a:ext cx="2096177" cy="2338365"/>
          </a:xfrm>
          <a:prstGeom prst="rect">
            <a:avLst/>
          </a:prstGeom>
        </p:spPr>
      </p:pic>
      <p:pic>
        <p:nvPicPr>
          <p:cNvPr id="5" name="Image 4" descr="Capture d’écran 2016-09-18 à 10.34.1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450" y="4336040"/>
            <a:ext cx="1876038" cy="2338047"/>
          </a:xfrm>
          <a:prstGeom prst="rect">
            <a:avLst/>
          </a:prstGeom>
        </p:spPr>
      </p:pic>
      <p:pic>
        <p:nvPicPr>
          <p:cNvPr id="6" name="Image 5" descr="Capture d’écran 2016-09-18 à 10.35.3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806" y="4336358"/>
            <a:ext cx="3099582" cy="2338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525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SCANNER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Calcul: taille, densité, localisation.</a:t>
            </a:r>
          </a:p>
          <a:p>
            <a:r>
              <a:rPr lang="fr-FR" dirty="0" smtClean="0"/>
              <a:t>Tumeur </a:t>
            </a:r>
            <a:r>
              <a:rPr lang="fr-FR" dirty="0" err="1" smtClean="0"/>
              <a:t>urothéliale</a:t>
            </a:r>
            <a:r>
              <a:rPr lang="fr-FR" dirty="0" smtClean="0"/>
              <a:t>: </a:t>
            </a:r>
            <a:r>
              <a:rPr lang="fr-FR" dirty="0" err="1" smtClean="0"/>
              <a:t>uroscanner</a:t>
            </a:r>
            <a:r>
              <a:rPr lang="fr-FR" dirty="0" smtClean="0"/>
              <a:t>, BE</a:t>
            </a:r>
          </a:p>
          <a:p>
            <a:r>
              <a:rPr lang="fr-FR" dirty="0" smtClean="0"/>
              <a:t>Infections</a:t>
            </a:r>
          </a:p>
          <a:p>
            <a:r>
              <a:rPr lang="fr-FR" dirty="0" smtClean="0"/>
              <a:t>Traumatismes</a:t>
            </a:r>
          </a:p>
          <a:p>
            <a:endParaRPr lang="fr-FR" dirty="0"/>
          </a:p>
        </p:txBody>
      </p:sp>
      <p:pic>
        <p:nvPicPr>
          <p:cNvPr id="4" name="Image 3" descr="Capture d’écran 2016-09-18 à 10.39.3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05" y="4430376"/>
            <a:ext cx="3121315" cy="2124895"/>
          </a:xfrm>
          <a:prstGeom prst="rect">
            <a:avLst/>
          </a:prstGeom>
        </p:spPr>
      </p:pic>
      <p:pic>
        <p:nvPicPr>
          <p:cNvPr id="5" name="Image 4" descr="Capture d’écran 2016-09-18 à 10.39.5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060" y="4430376"/>
            <a:ext cx="2666536" cy="2124896"/>
          </a:xfrm>
          <a:prstGeom prst="rect">
            <a:avLst/>
          </a:prstGeom>
        </p:spPr>
      </p:pic>
      <p:pic>
        <p:nvPicPr>
          <p:cNvPr id="6" name="Image 5" descr="Capture d’écran 2016-09-18 à 10.40.5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124" y="4445462"/>
            <a:ext cx="2826605" cy="210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342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9144000" cy="52705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0" y="5270500"/>
            <a:ext cx="9144000" cy="15875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Picture 33" descr="Click Her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4171"/>
            <a:ext cx="5524500" cy="552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lèche vers la droite 4"/>
          <p:cNvSpPr/>
          <p:nvPr/>
        </p:nvSpPr>
        <p:spPr>
          <a:xfrm>
            <a:off x="1172843" y="1150669"/>
            <a:ext cx="802544" cy="18466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lèche vers la gauche 5"/>
          <p:cNvSpPr/>
          <p:nvPr/>
        </p:nvSpPr>
        <p:spPr>
          <a:xfrm>
            <a:off x="4111126" y="2145368"/>
            <a:ext cx="733273" cy="19050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lèche vers la droite 6"/>
          <p:cNvSpPr/>
          <p:nvPr/>
        </p:nvSpPr>
        <p:spPr>
          <a:xfrm>
            <a:off x="1172843" y="2710867"/>
            <a:ext cx="990497" cy="14816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lèche vers la gauche 7"/>
          <p:cNvSpPr/>
          <p:nvPr/>
        </p:nvSpPr>
        <p:spPr>
          <a:xfrm>
            <a:off x="2997528" y="5354420"/>
            <a:ext cx="1846871" cy="169333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lèche vers la droite 8"/>
          <p:cNvSpPr/>
          <p:nvPr/>
        </p:nvSpPr>
        <p:spPr>
          <a:xfrm>
            <a:off x="1172843" y="6042000"/>
            <a:ext cx="1441240" cy="13283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110174" y="1058336"/>
            <a:ext cx="1062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surrénale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4984165" y="2043668"/>
            <a:ext cx="1037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rein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110174" y="2526201"/>
            <a:ext cx="1062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uretère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4984165" y="5181165"/>
            <a:ext cx="1037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vessie</a:t>
            </a: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110174" y="5857334"/>
            <a:ext cx="1062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urètre</a:t>
            </a:r>
            <a:endParaRPr lang="fr-FR" dirty="0"/>
          </a:p>
        </p:txBody>
      </p:sp>
      <p:pic>
        <p:nvPicPr>
          <p:cNvPr id="16" name="Picture 22" descr="Click Her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165" y="1081798"/>
            <a:ext cx="5241594" cy="5241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ZoneTexte 17"/>
          <p:cNvSpPr txBox="1"/>
          <p:nvPr/>
        </p:nvSpPr>
        <p:spPr>
          <a:xfrm>
            <a:off x="2781871" y="6386175"/>
            <a:ext cx="4125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accent2">
                    <a:lumMod val="75000"/>
                  </a:schemeClr>
                </a:solidFill>
              </a:rPr>
              <a:t>Bas appareil urinaire</a:t>
            </a:r>
            <a:endParaRPr lang="fr-FR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2909831" y="306917"/>
            <a:ext cx="4148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accent3">
                    <a:lumMod val="75000"/>
                  </a:schemeClr>
                </a:solidFill>
              </a:rPr>
              <a:t>Haut appareil urinaire</a:t>
            </a:r>
            <a:endParaRPr lang="fr-FR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83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7" grpId="0" animBg="1"/>
      <p:bldP spid="10" grpId="0"/>
      <p:bldP spid="11" grpId="0"/>
      <p:bldP spid="12" grpId="0"/>
      <p:bldP spid="14" grpId="0"/>
      <p:bldP spid="15" grpId="0"/>
      <p:bldP spid="18" grpId="0"/>
      <p:bldP spid="2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IRM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Prostate++: ADK </a:t>
            </a:r>
            <a:r>
              <a:rPr lang="fr-FR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fr-FR" dirty="0">
                <a:sym typeface="Wingdings"/>
              </a:rPr>
              <a:t> </a:t>
            </a:r>
            <a:r>
              <a:rPr lang="fr-FR" dirty="0" smtClean="0"/>
              <a:t>ECE, VS, ADP</a:t>
            </a:r>
          </a:p>
          <a:p>
            <a:r>
              <a:rPr lang="fr-FR" dirty="0" smtClean="0"/>
              <a:t>Tumeur Rein (kystique)/cérébrale</a:t>
            </a:r>
            <a:endParaRPr lang="fr-FR" dirty="0"/>
          </a:p>
        </p:txBody>
      </p:sp>
      <p:pic>
        <p:nvPicPr>
          <p:cNvPr id="4" name="Image 3" descr="Capture d’écran 2016-09-18 à 10.48.0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94" y="3251345"/>
            <a:ext cx="4323652" cy="3103029"/>
          </a:xfrm>
          <a:prstGeom prst="rect">
            <a:avLst/>
          </a:prstGeom>
        </p:spPr>
      </p:pic>
      <p:pic>
        <p:nvPicPr>
          <p:cNvPr id="5" name="Image 4" descr="Capture d’écran 2016-09-18 à 10.50.2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178" y="3251345"/>
            <a:ext cx="3943850" cy="310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231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Scintigraphie osseuse Tc99m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Bilan extension </a:t>
            </a:r>
            <a:r>
              <a:rPr lang="fr-FR" dirty="0" err="1" smtClean="0"/>
              <a:t>T</a:t>
            </a:r>
            <a:r>
              <a:rPr lang="fr-FR" dirty="0" smtClean="0"/>
              <a:t> Prostate, vessie +/- rein</a:t>
            </a:r>
            <a:endParaRPr lang="fr-FR" dirty="0"/>
          </a:p>
        </p:txBody>
      </p:sp>
      <p:pic>
        <p:nvPicPr>
          <p:cNvPr id="4" name="Image 3" descr="Capture d’écran 2016-09-18 à 10.52.5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767" y="2489589"/>
            <a:ext cx="4858134" cy="345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100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TEP-scanner (choline ou 18-FDG)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Bilan </a:t>
            </a:r>
            <a:r>
              <a:rPr lang="fr-FR" dirty="0" err="1" smtClean="0"/>
              <a:t>hypermétabolisme</a:t>
            </a:r>
            <a:r>
              <a:rPr lang="fr-FR" dirty="0" smtClean="0"/>
              <a:t> cancer</a:t>
            </a:r>
            <a:endParaRPr lang="fr-FR" dirty="0"/>
          </a:p>
        </p:txBody>
      </p:sp>
      <p:pic>
        <p:nvPicPr>
          <p:cNvPr id="4" name="Image 3" descr="Capture d’écran 2016-09-18 à 10.55.3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079" y="2904357"/>
            <a:ext cx="4870166" cy="306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70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urétrocystoscopie</a:t>
            </a:r>
            <a:endParaRPr lang="fr-FR" dirty="0"/>
          </a:p>
        </p:txBody>
      </p:sp>
      <p:pic>
        <p:nvPicPr>
          <p:cNvPr id="4" name="Espace réservé du contenu 3" descr="Capture d’écran 2016-09-18 à 11.07.1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3" b="6003"/>
          <a:stretch>
            <a:fillRect/>
          </a:stretch>
        </p:blipFill>
        <p:spPr>
          <a:xfrm>
            <a:off x="457200" y="1600201"/>
            <a:ext cx="3536247" cy="1944800"/>
          </a:xfrm>
        </p:spPr>
      </p:pic>
      <p:pic>
        <p:nvPicPr>
          <p:cNvPr id="5" name="Image 4" descr="Capture d’écran 2016-09-18 à 11.07.2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135" y="1600201"/>
            <a:ext cx="2896511" cy="1944800"/>
          </a:xfrm>
          <a:prstGeom prst="rect">
            <a:avLst/>
          </a:prstGeom>
        </p:spPr>
      </p:pic>
      <p:pic>
        <p:nvPicPr>
          <p:cNvPr id="6" name="Image 5" descr="Capture d’écran 2016-09-18 à 11.08.3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648526"/>
            <a:ext cx="1255414" cy="1320800"/>
          </a:xfrm>
          <a:prstGeom prst="rect">
            <a:avLst/>
          </a:prstGeom>
        </p:spPr>
      </p:pic>
      <p:pic>
        <p:nvPicPr>
          <p:cNvPr id="7" name="Image 6" descr="Capture d’écran 2016-09-18 à 11.08.4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614" y="4648526"/>
            <a:ext cx="1346200" cy="1320800"/>
          </a:xfrm>
          <a:prstGeom prst="rect">
            <a:avLst/>
          </a:prstGeom>
        </p:spPr>
      </p:pic>
      <p:pic>
        <p:nvPicPr>
          <p:cNvPr id="8" name="Image 7" descr="Capture d’écran 2016-09-18 à 11.08.49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197" y="4648526"/>
            <a:ext cx="1295879" cy="1320800"/>
          </a:xfrm>
          <a:prstGeom prst="rect">
            <a:avLst/>
          </a:prstGeom>
        </p:spPr>
      </p:pic>
      <p:pic>
        <p:nvPicPr>
          <p:cNvPr id="9" name="Image 8" descr="Capture d’écran 2016-09-18 à 11.08.55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022" y="4648526"/>
            <a:ext cx="1320800" cy="1320800"/>
          </a:xfrm>
          <a:prstGeom prst="rect">
            <a:avLst/>
          </a:prstGeom>
        </p:spPr>
      </p:pic>
      <p:pic>
        <p:nvPicPr>
          <p:cNvPr id="10" name="Image 9" descr="Capture d’écran 2016-09-18 à 11.09.02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01"/>
          <a:stretch/>
        </p:blipFill>
        <p:spPr>
          <a:xfrm>
            <a:off x="6904567" y="4641166"/>
            <a:ext cx="1782233" cy="132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533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Bilan Urodynamique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>
              <a:hlinkClick r:id="rId2"/>
            </a:endParaRPr>
          </a:p>
          <a:p>
            <a:endParaRPr lang="fr-FR" dirty="0"/>
          </a:p>
        </p:txBody>
      </p:sp>
      <p:pic>
        <p:nvPicPr>
          <p:cNvPr id="5" name="Image 4" descr="Capture d’écran 2016-09-18 à 14.46.4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94" y="1417638"/>
            <a:ext cx="3133484" cy="2581564"/>
          </a:xfrm>
          <a:prstGeom prst="rect">
            <a:avLst/>
          </a:prstGeom>
        </p:spPr>
      </p:pic>
      <p:pic>
        <p:nvPicPr>
          <p:cNvPr id="7" name="Image 6" descr="Capture d’écran 2016-09-18 à 14.48.1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592" y="4226413"/>
            <a:ext cx="3930468" cy="2631587"/>
          </a:xfrm>
          <a:prstGeom prst="rect">
            <a:avLst/>
          </a:prstGeom>
        </p:spPr>
      </p:pic>
      <p:pic>
        <p:nvPicPr>
          <p:cNvPr id="8" name="Image 7" descr="Capture d’écran 2016-09-18 à 14.47.4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407" y="1417638"/>
            <a:ext cx="4059715" cy="258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57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COLIQUE NEPHRETIQUE </a:t>
            </a:r>
            <a:r>
              <a:rPr lang="fr-FR" dirty="0" smtClean="0"/>
              <a:t>AIGUE ET MALADIE LITHIASIQUE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3369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apture d’écran 2016-09-18 à 15.34.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551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16-09-18 à 15.36.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736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16-09-18 à 15.37.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88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813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16-09-18 à 15.37.4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36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999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494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975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7162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16-09-18 à 15.38.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6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328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16-09-18 à 15.39.0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731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664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16-09-18 à 15.39.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32" y="0"/>
            <a:ext cx="91633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703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16-09-18 à 15.40.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82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106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16-09-18 à 15.40.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88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661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16-09-18 à 15.40.4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33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712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16-09-18 à 15.41.4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82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899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16-09-18 à 15.42.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27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069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16-09-18 à 15.42.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7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365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16-09-18 à 15.42.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27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64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" t="15023" r="58086" b="30920"/>
          <a:stretch/>
        </p:blipFill>
        <p:spPr bwMode="auto">
          <a:xfrm>
            <a:off x="2485799" y="177036"/>
            <a:ext cx="4051075" cy="3260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1" t="23101" r="60179" b="35222"/>
          <a:stretch/>
        </p:blipFill>
        <p:spPr bwMode="auto">
          <a:xfrm>
            <a:off x="4506774" y="3593190"/>
            <a:ext cx="4367509" cy="2894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6" t="21825" r="61291" b="32342"/>
          <a:stretch/>
        </p:blipFill>
        <p:spPr bwMode="auto">
          <a:xfrm>
            <a:off x="429512" y="3593190"/>
            <a:ext cx="3822381" cy="2894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3661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16-09-18 à 15.43.3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76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058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16-09-18 à 15.43.4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92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165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16-09-18 à 15.44.0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33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263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16-09-18 à 15.44.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88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51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16-09-18 à 15.44.2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14"/>
            <a:ext cx="9144000" cy="683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067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16-09-18 à 15.44.4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783167"/>
            <a:ext cx="80010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539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16-09-18 à 15.44.4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27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96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16-09-18 à 15.52.2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6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462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16-09-18 à 15.52.3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82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578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16-09-18 à 15.52.4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6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141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Surrénales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Glandes en « chapeau de gendarme », paire, </a:t>
            </a:r>
            <a:r>
              <a:rPr lang="fr-FR" dirty="0" err="1" smtClean="0"/>
              <a:t>rétropéritonéales</a:t>
            </a:r>
            <a:r>
              <a:rPr lang="fr-FR" dirty="0" smtClean="0"/>
              <a:t>, pôle </a:t>
            </a:r>
            <a:r>
              <a:rPr lang="fr-FR" dirty="0" err="1" smtClean="0"/>
              <a:t>cranial</a:t>
            </a:r>
            <a:r>
              <a:rPr lang="fr-FR" dirty="0" smtClean="0"/>
              <a:t> rein, T11.</a:t>
            </a:r>
          </a:p>
          <a:p>
            <a:r>
              <a:rPr lang="fr-FR" dirty="0" smtClean="0"/>
              <a:t>Partie périphérique: </a:t>
            </a:r>
            <a:r>
              <a:rPr lang="fr-FR" dirty="0" err="1" smtClean="0"/>
              <a:t>cortico-surrénale</a:t>
            </a:r>
            <a:endParaRPr lang="fr-FR" dirty="0" smtClean="0"/>
          </a:p>
          <a:p>
            <a:pPr lvl="1"/>
            <a:r>
              <a:rPr lang="fr-FR" dirty="0" err="1" smtClean="0"/>
              <a:t>Mineralocorticoides</a:t>
            </a:r>
            <a:r>
              <a:rPr lang="fr-FR" dirty="0" smtClean="0"/>
              <a:t> </a:t>
            </a:r>
            <a:r>
              <a:rPr lang="fr-FR" sz="2000" dirty="0" smtClean="0">
                <a:solidFill>
                  <a:srgbClr val="7F7F7F"/>
                </a:solidFill>
              </a:rPr>
              <a:t>(TA)</a:t>
            </a:r>
          </a:p>
          <a:p>
            <a:pPr lvl="1"/>
            <a:r>
              <a:rPr lang="fr-FR" dirty="0" err="1" smtClean="0"/>
              <a:t>Glucocorticoides</a:t>
            </a:r>
            <a:r>
              <a:rPr lang="fr-FR" dirty="0" smtClean="0"/>
              <a:t> </a:t>
            </a:r>
            <a:r>
              <a:rPr lang="fr-FR" sz="2000" dirty="0" smtClean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fr-FR" sz="2000" dirty="0" err="1">
                <a:solidFill>
                  <a:schemeClr val="bg1">
                    <a:lumMod val="50000"/>
                  </a:schemeClr>
                </a:solidFill>
              </a:rPr>
              <a:t>C</a:t>
            </a:r>
            <a:r>
              <a:rPr lang="fr-FR" sz="2000" dirty="0" err="1" smtClean="0">
                <a:solidFill>
                  <a:schemeClr val="bg1">
                    <a:lumMod val="50000"/>
                  </a:schemeClr>
                </a:solidFill>
              </a:rPr>
              <a:t>tb</a:t>
            </a:r>
            <a:r>
              <a:rPr lang="fr-FR" sz="2000" dirty="0" smtClean="0">
                <a:solidFill>
                  <a:schemeClr val="bg1">
                    <a:lumMod val="50000"/>
                  </a:schemeClr>
                </a:solidFill>
              </a:rPr>
              <a:t> protides, </a:t>
            </a:r>
            <a:r>
              <a:rPr lang="fr-FR" sz="2000" dirty="0" err="1" smtClean="0">
                <a:solidFill>
                  <a:schemeClr val="bg1">
                    <a:lumMod val="50000"/>
                  </a:schemeClr>
                </a:solidFill>
              </a:rPr>
              <a:t>hyperG</a:t>
            </a:r>
            <a:r>
              <a:rPr lang="fr-FR" sz="2000" dirty="0" smtClean="0">
                <a:solidFill>
                  <a:schemeClr val="bg1">
                    <a:lumMod val="50000"/>
                  </a:schemeClr>
                </a:solidFill>
              </a:rPr>
              <a:t>, Anti-</a:t>
            </a:r>
            <a:r>
              <a:rPr lang="fr-FR" sz="2000" dirty="0" err="1" smtClean="0">
                <a:solidFill>
                  <a:schemeClr val="bg1">
                    <a:lumMod val="50000"/>
                  </a:schemeClr>
                </a:solidFill>
              </a:rPr>
              <a:t>Infl</a:t>
            </a:r>
            <a:r>
              <a:rPr lang="fr-FR" sz="2000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pPr lvl="1"/>
            <a:r>
              <a:rPr lang="fr-FR" dirty="0" smtClean="0"/>
              <a:t>androgènes</a:t>
            </a:r>
          </a:p>
          <a:p>
            <a:r>
              <a:rPr lang="fr-FR" dirty="0" smtClean="0"/>
              <a:t>Partie centrale: médullo-surrénale</a:t>
            </a:r>
          </a:p>
          <a:p>
            <a:pPr lvl="1"/>
            <a:r>
              <a:rPr lang="fr-FR" dirty="0" smtClean="0"/>
              <a:t>Catécholamines (</a:t>
            </a:r>
            <a:r>
              <a:rPr lang="fr-FR" dirty="0" err="1" smtClean="0"/>
              <a:t>Adr</a:t>
            </a:r>
            <a:r>
              <a:rPr lang="fr-FR" dirty="0" smtClean="0"/>
              <a:t>, </a:t>
            </a:r>
            <a:r>
              <a:rPr lang="fr-FR" dirty="0" err="1" smtClean="0"/>
              <a:t>Nadr</a:t>
            </a:r>
            <a:r>
              <a:rPr lang="fr-FR" dirty="0" smtClean="0"/>
              <a:t>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54537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2906713"/>
            <a:ext cx="7772400" cy="1362075"/>
          </a:xfrm>
        </p:spPr>
        <p:txBody>
          <a:bodyPr/>
          <a:lstStyle/>
          <a:p>
            <a:pPr algn="ctr"/>
            <a:r>
              <a:rPr lang="fr-FR" dirty="0" smtClean="0"/>
              <a:t>SYNDROME de la jonction </a:t>
            </a:r>
            <a:r>
              <a:rPr lang="fr-FR" dirty="0" err="1" smtClean="0"/>
              <a:t>pyelo-ureterale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37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Congénital++</a:t>
            </a:r>
          </a:p>
          <a:p>
            <a:r>
              <a:rPr lang="fr-FR" dirty="0" smtClean="0"/>
              <a:t>Défaut péristaltisme, sténose</a:t>
            </a:r>
          </a:p>
          <a:p>
            <a:r>
              <a:rPr lang="fr-FR" dirty="0" smtClean="0"/>
              <a:t>Vaisseau polaire</a:t>
            </a:r>
          </a:p>
          <a:p>
            <a:r>
              <a:rPr lang="fr-FR" dirty="0" err="1" smtClean="0"/>
              <a:t>Ttt</a:t>
            </a:r>
            <a:r>
              <a:rPr lang="fr-FR" dirty="0" smtClean="0"/>
              <a:t> chirurgical: </a:t>
            </a:r>
            <a:r>
              <a:rPr lang="fr-FR" dirty="0" err="1" smtClean="0"/>
              <a:t>pyéloplastie</a:t>
            </a:r>
            <a:r>
              <a:rPr lang="fr-FR" dirty="0" smtClean="0"/>
              <a:t>, </a:t>
            </a:r>
            <a:r>
              <a:rPr lang="fr-FR" dirty="0" err="1" smtClean="0"/>
              <a:t>endopyélotomie</a:t>
            </a:r>
            <a:endParaRPr lang="fr-FR" dirty="0"/>
          </a:p>
        </p:txBody>
      </p:sp>
      <p:pic>
        <p:nvPicPr>
          <p:cNvPr id="4" name="Image 3" descr="Capture d’écran 2016-09-18 à 16.12.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833" y="4462463"/>
            <a:ext cx="4242188" cy="1943100"/>
          </a:xfrm>
          <a:prstGeom prst="rect">
            <a:avLst/>
          </a:prstGeom>
        </p:spPr>
      </p:pic>
      <p:pic>
        <p:nvPicPr>
          <p:cNvPr id="5" name="Image 4" descr="Capture d’écran 2016-09-18 à 16.13.5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50" y="4462463"/>
            <a:ext cx="1917700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860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2906713"/>
            <a:ext cx="7772400" cy="1362075"/>
          </a:xfrm>
        </p:spPr>
        <p:txBody>
          <a:bodyPr/>
          <a:lstStyle/>
          <a:p>
            <a:pPr algn="ctr"/>
            <a:r>
              <a:rPr lang="fr-FR" dirty="0" smtClean="0"/>
              <a:t>TUMEURS DU REIN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7782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844824"/>
            <a:ext cx="8568952" cy="4597971"/>
          </a:xfrm>
        </p:spPr>
        <p:txBody>
          <a:bodyPr>
            <a:normAutofit lnSpcReduction="10000"/>
          </a:bodyPr>
          <a:lstStyle/>
          <a:p>
            <a:pPr marL="109728" indent="0">
              <a:buNone/>
            </a:pPr>
            <a:r>
              <a:rPr lang="fr-FR" dirty="0" smtClean="0"/>
              <a:t>En 2012 : </a:t>
            </a:r>
          </a:p>
          <a:p>
            <a:r>
              <a:rPr lang="fr-FR" dirty="0" smtClean="0"/>
              <a:t>7</a:t>
            </a:r>
            <a:r>
              <a:rPr lang="fr-FR" baseline="30000" dirty="0" smtClean="0"/>
              <a:t>ème</a:t>
            </a:r>
            <a:r>
              <a:rPr lang="fr-FR" dirty="0" smtClean="0"/>
              <a:t> cancer, 3eme cancer urologique</a:t>
            </a:r>
            <a:endParaRPr lang="fr-FR" dirty="0"/>
          </a:p>
          <a:p>
            <a:r>
              <a:rPr lang="fr-FR" dirty="0" smtClean="0"/>
              <a:t>Incidence </a:t>
            </a:r>
            <a:r>
              <a:rPr lang="fr-FR" dirty="0"/>
              <a:t>: </a:t>
            </a:r>
            <a:r>
              <a:rPr lang="fr-FR" dirty="0" smtClean="0"/>
              <a:t>11573</a:t>
            </a:r>
            <a:r>
              <a:rPr lang="fr-FR" dirty="0"/>
              <a:t> </a:t>
            </a:r>
            <a:r>
              <a:rPr lang="fr-FR" dirty="0" smtClean="0"/>
              <a:t>nouveaux cas par an      Mortalité </a:t>
            </a:r>
            <a:r>
              <a:rPr lang="fr-FR" dirty="0"/>
              <a:t>: </a:t>
            </a:r>
            <a:r>
              <a:rPr lang="fr-FR" dirty="0" smtClean="0"/>
              <a:t>3957 décès par an</a:t>
            </a:r>
          </a:p>
          <a:p>
            <a:endParaRPr lang="fr-FR" dirty="0" smtClean="0"/>
          </a:p>
          <a:p>
            <a:endParaRPr lang="fr-FR" sz="2800" dirty="0"/>
          </a:p>
          <a:p>
            <a:r>
              <a:rPr lang="fr-FR" sz="2800" dirty="0" smtClean="0"/>
              <a:t>Facteurs de risque </a:t>
            </a:r>
            <a:r>
              <a:rPr lang="fr-FR" sz="2800" dirty="0"/>
              <a:t>: </a:t>
            </a:r>
          </a:p>
          <a:p>
            <a:pPr marL="0" indent="0">
              <a:buNone/>
            </a:pPr>
            <a:r>
              <a:rPr lang="fr-FR" sz="2800" dirty="0" smtClean="0"/>
              <a:t>- insuffisance </a:t>
            </a:r>
            <a:r>
              <a:rPr lang="fr-FR" sz="2800" dirty="0"/>
              <a:t>rénale chronique</a:t>
            </a:r>
            <a:r>
              <a:rPr lang="fr-FR" sz="2800" dirty="0" smtClean="0"/>
              <a:t>, dialyse</a:t>
            </a:r>
            <a:endParaRPr lang="fr-FR" sz="2800" dirty="0"/>
          </a:p>
          <a:p>
            <a:pPr marL="0" indent="0">
              <a:buNone/>
            </a:pPr>
            <a:r>
              <a:rPr lang="fr-FR" sz="2800" dirty="0" smtClean="0"/>
              <a:t>- tabac/obésité/HTA/maladies </a:t>
            </a:r>
            <a:r>
              <a:rPr lang="fr-FR" sz="2800" dirty="0"/>
              <a:t>héréditaires familiales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fr-FR" dirty="0" smtClean="0"/>
              <a:t>Epidémiologie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95584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9512" y="0"/>
            <a:ext cx="8229600" cy="1143000"/>
          </a:xfrm>
        </p:spPr>
        <p:txBody>
          <a:bodyPr/>
          <a:lstStyle/>
          <a:p>
            <a:r>
              <a:rPr lang="fr-FR" dirty="0" smtClean="0"/>
              <a:t>Anatomopathologie : </a:t>
            </a:r>
            <a:endParaRPr lang="fr-FR" dirty="0"/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179512" y="836712"/>
            <a:ext cx="9073008" cy="5040560"/>
          </a:xfrm>
          <a:prstGeom prst="rect">
            <a:avLst/>
          </a:prstGeom>
        </p:spPr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>
              <a:buNone/>
            </a:pPr>
            <a:endParaRPr lang="fr-FR" sz="2800" dirty="0" smtClean="0"/>
          </a:p>
          <a:p>
            <a:r>
              <a:rPr lang="fr-FR" sz="2800" dirty="0" smtClean="0"/>
              <a:t>Tumeurs malignes :</a:t>
            </a:r>
          </a:p>
          <a:p>
            <a:pPr marL="109728" indent="0">
              <a:buFont typeface="Wingdings 3"/>
              <a:buNone/>
            </a:pPr>
            <a:r>
              <a:rPr lang="fr-FR" sz="2800" dirty="0" smtClean="0"/>
              <a:t>    - carcinome à cellules rénales (cellules claires / </a:t>
            </a:r>
            <a:r>
              <a:rPr lang="fr-FR" sz="2800" dirty="0" err="1" smtClean="0"/>
              <a:t>tubulo</a:t>
            </a:r>
            <a:r>
              <a:rPr lang="fr-FR" sz="2800" dirty="0" smtClean="0"/>
              <a:t>-papillaire / </a:t>
            </a:r>
            <a:r>
              <a:rPr lang="fr-FR" sz="2800" dirty="0" err="1" smtClean="0"/>
              <a:t>chromophobe</a:t>
            </a:r>
            <a:r>
              <a:rPr lang="fr-FR" sz="2800" dirty="0" smtClean="0"/>
              <a:t> / Bellini) </a:t>
            </a:r>
          </a:p>
          <a:p>
            <a:pPr marL="109728" indent="0">
              <a:buFont typeface="Wingdings 3"/>
              <a:buNone/>
            </a:pPr>
            <a:r>
              <a:rPr lang="fr-FR" sz="2800" dirty="0" smtClean="0"/>
              <a:t>   - autres</a:t>
            </a:r>
          </a:p>
          <a:p>
            <a:pPr marL="109728" indent="0">
              <a:buFont typeface="Wingdings 3"/>
              <a:buNone/>
            </a:pPr>
            <a:endParaRPr lang="fr-FR" sz="2800" dirty="0"/>
          </a:p>
          <a:p>
            <a:r>
              <a:rPr lang="fr-FR" sz="2800" dirty="0"/>
              <a:t>Tumeurs bénignes : </a:t>
            </a:r>
          </a:p>
          <a:p>
            <a:pPr>
              <a:buFontTx/>
              <a:buChar char="-"/>
            </a:pPr>
            <a:r>
              <a:rPr lang="fr-FR" sz="2800" dirty="0" err="1"/>
              <a:t>oncocytome</a:t>
            </a:r>
            <a:endParaRPr lang="fr-FR" sz="2800" dirty="0"/>
          </a:p>
          <a:p>
            <a:pPr>
              <a:buFontTx/>
              <a:buChar char="-"/>
            </a:pPr>
            <a:r>
              <a:rPr lang="fr-FR" sz="2800" dirty="0" err="1"/>
              <a:t>angiomyolipome</a:t>
            </a:r>
            <a:endParaRPr lang="fr-FR" sz="2800" dirty="0"/>
          </a:p>
          <a:p>
            <a:pPr marL="109728" indent="0">
              <a:buFont typeface="Wingdings 3"/>
              <a:buNone/>
            </a:pPr>
            <a:endParaRPr lang="fr-FR" sz="2400" dirty="0" smtClean="0"/>
          </a:p>
          <a:p>
            <a:pPr marL="109728" indent="0">
              <a:buFont typeface="Wingdings 3"/>
              <a:buNone/>
            </a:pPr>
            <a:endParaRPr lang="fr-FR" sz="2400" dirty="0"/>
          </a:p>
          <a:p>
            <a:pPr marL="109728" indent="0">
              <a:buFont typeface="Wingdings 3"/>
              <a:buNone/>
            </a:pP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515126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1755" y="-171400"/>
            <a:ext cx="8229600" cy="1143000"/>
          </a:xfrm>
        </p:spPr>
        <p:txBody>
          <a:bodyPr>
            <a:normAutofit/>
          </a:bodyPr>
          <a:lstStyle/>
          <a:p>
            <a:r>
              <a:rPr lang="fr-FR" dirty="0" smtClean="0"/>
              <a:t>Histoire naturelle : </a:t>
            </a:r>
            <a:endParaRPr lang="fr-FR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89477" y="1506435"/>
            <a:ext cx="8640960" cy="0"/>
          </a:xfrm>
          <a:prstGeom prst="straightConnector1">
            <a:avLst/>
          </a:prstGeom>
          <a:ln w="5715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39551" y="1010008"/>
            <a:ext cx="22365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accent2">
                    <a:lumMod val="75000"/>
                  </a:schemeClr>
                </a:solidFill>
              </a:rPr>
              <a:t>Localisé au rein</a:t>
            </a:r>
            <a:endParaRPr lang="fr-FR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075" name="Picture 3" descr="C:\Users\edeline\Desktop\kidney_canc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548680"/>
            <a:ext cx="4742696" cy="4115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52120" y="6318187"/>
            <a:ext cx="4464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accent2">
                    <a:lumMod val="75000"/>
                  </a:schemeClr>
                </a:solidFill>
              </a:rPr>
              <a:t>LOCALISE AU REIN</a:t>
            </a:r>
            <a:endParaRPr lang="fr-FR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28811" y="4376834"/>
            <a:ext cx="18473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fr-FR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416673" y="4037405"/>
            <a:ext cx="18473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fr-FR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28811" y="3626183"/>
            <a:ext cx="18473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fr-FR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73898" y="3333795"/>
            <a:ext cx="2610010" cy="224676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chemeClr val="accent2">
                    <a:lumMod val="75000"/>
                  </a:schemeClr>
                </a:solidFill>
              </a:rPr>
              <a:t>T1a : &lt; 4 cm</a:t>
            </a:r>
          </a:p>
          <a:p>
            <a:endParaRPr lang="fr-FR" sz="2000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fr-FR" sz="2000" dirty="0" smtClean="0">
                <a:solidFill>
                  <a:schemeClr val="accent2">
                    <a:lumMod val="75000"/>
                  </a:schemeClr>
                </a:solidFill>
              </a:rPr>
              <a:t>4 </a:t>
            </a:r>
            <a:r>
              <a:rPr lang="fr-FR" sz="2000" dirty="0">
                <a:solidFill>
                  <a:schemeClr val="accent2">
                    <a:lumMod val="75000"/>
                  </a:schemeClr>
                </a:solidFill>
              </a:rPr>
              <a:t>cm &lt;T1 b </a:t>
            </a:r>
            <a:r>
              <a:rPr lang="fr-FR" sz="2000" dirty="0" smtClean="0">
                <a:solidFill>
                  <a:schemeClr val="accent2">
                    <a:lumMod val="75000"/>
                  </a:schemeClr>
                </a:solidFill>
              </a:rPr>
              <a:t>&lt;</a:t>
            </a:r>
          </a:p>
          <a:p>
            <a:endParaRPr lang="fr-FR" sz="2000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fr-FR" sz="2000" dirty="0" smtClean="0">
                <a:solidFill>
                  <a:schemeClr val="accent2">
                    <a:lumMod val="75000"/>
                  </a:schemeClr>
                </a:solidFill>
              </a:rPr>
              <a:t>7 </a:t>
            </a:r>
            <a:r>
              <a:rPr lang="fr-FR" sz="2000" dirty="0">
                <a:solidFill>
                  <a:schemeClr val="accent2">
                    <a:lumMod val="75000"/>
                  </a:schemeClr>
                </a:solidFill>
              </a:rPr>
              <a:t>cm &lt;T2a&lt; 10 </a:t>
            </a:r>
            <a:r>
              <a:rPr lang="fr-FR" sz="2000" dirty="0" smtClean="0">
                <a:solidFill>
                  <a:schemeClr val="accent2">
                    <a:lumMod val="75000"/>
                  </a:schemeClr>
                </a:solidFill>
              </a:rPr>
              <a:t>cm</a:t>
            </a:r>
          </a:p>
          <a:p>
            <a:endParaRPr lang="fr-FR" sz="2000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fr-FR" sz="2000" dirty="0" smtClean="0">
                <a:solidFill>
                  <a:schemeClr val="accent2">
                    <a:lumMod val="75000"/>
                  </a:schemeClr>
                </a:solidFill>
              </a:rPr>
              <a:t>&gt; 10 cm </a:t>
            </a:r>
            <a:r>
              <a:rPr lang="fr-FR" sz="2000" dirty="0">
                <a:solidFill>
                  <a:schemeClr val="accent2">
                    <a:lumMod val="75000"/>
                  </a:schemeClr>
                </a:solidFill>
              </a:rPr>
              <a:t>: </a:t>
            </a:r>
            <a:r>
              <a:rPr lang="fr-FR" sz="2000" dirty="0" smtClean="0">
                <a:solidFill>
                  <a:schemeClr val="accent2">
                    <a:lumMod val="75000"/>
                  </a:schemeClr>
                </a:solidFill>
              </a:rPr>
              <a:t>T2b</a:t>
            </a:r>
            <a:endParaRPr lang="fr-FR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677218" y="5718975"/>
            <a:ext cx="1265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chemeClr val="accent2">
                    <a:lumMod val="75000"/>
                  </a:schemeClr>
                </a:solidFill>
              </a:rPr>
              <a:t>N0NxM0</a:t>
            </a:r>
            <a:endParaRPr lang="fr-FR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357714" y="3915169"/>
            <a:ext cx="8322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chemeClr val="accent2">
                    <a:lumMod val="75000"/>
                  </a:schemeClr>
                </a:solidFill>
              </a:rPr>
              <a:t>7</a:t>
            </a:r>
            <a:r>
              <a:rPr lang="fr-FR" sz="2000" dirty="0">
                <a:solidFill>
                  <a:schemeClr val="accent2">
                    <a:lumMod val="75000"/>
                  </a:schemeClr>
                </a:solidFill>
              </a:rPr>
              <a:t> cm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99683" y="2013615"/>
            <a:ext cx="208422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chemeClr val="accent2">
                    <a:lumMod val="75000"/>
                  </a:schemeClr>
                </a:solidFill>
              </a:rPr>
              <a:t>N1 = 1glg régional</a:t>
            </a:r>
          </a:p>
          <a:p>
            <a:r>
              <a:rPr lang="fr-FR" sz="1600" dirty="0" smtClean="0">
                <a:solidFill>
                  <a:schemeClr val="accent2">
                    <a:lumMod val="75000"/>
                  </a:schemeClr>
                </a:solidFill>
              </a:rPr>
              <a:t>N2 = &gt; 1 </a:t>
            </a:r>
          </a:p>
        </p:txBody>
      </p:sp>
    </p:spTree>
    <p:extLst>
      <p:ext uri="{BB962C8B-B14F-4D97-AF65-F5344CB8AC3E}">
        <p14:creationId xmlns:p14="http://schemas.microsoft.com/office/powerpoint/2010/main" val="3102060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  <p:bldP spid="21" grpId="0"/>
      <p:bldP spid="2" grpId="0"/>
      <p:bldP spid="14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 descr="C:\Users\edeline\Desktop\kidney_canc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016" y="2189669"/>
            <a:ext cx="4742696" cy="4115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1755" y="-171400"/>
            <a:ext cx="8229600" cy="1143000"/>
          </a:xfrm>
        </p:spPr>
        <p:txBody>
          <a:bodyPr>
            <a:normAutofit/>
          </a:bodyPr>
          <a:lstStyle/>
          <a:p>
            <a:r>
              <a:rPr lang="fr-FR" dirty="0" smtClean="0"/>
              <a:t>Histoire naturelle : </a:t>
            </a:r>
            <a:endParaRPr lang="fr-FR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7649" y="1693002"/>
            <a:ext cx="8640960" cy="0"/>
          </a:xfrm>
          <a:prstGeom prst="straightConnector1">
            <a:avLst/>
          </a:prstGeom>
          <a:ln w="5715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07724" y="996520"/>
            <a:ext cx="22365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accent2">
                    <a:lumMod val="75000"/>
                  </a:schemeClr>
                </a:solidFill>
              </a:rPr>
              <a:t>Localisé au rein</a:t>
            </a:r>
            <a:endParaRPr lang="fr-FR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03444" y="972342"/>
            <a:ext cx="17876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chemeClr val="accent2">
                    <a:lumMod val="75000"/>
                  </a:schemeClr>
                </a:solidFill>
              </a:rPr>
              <a:t>Métastatique</a:t>
            </a:r>
            <a:endParaRPr lang="fr-FR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45279" y="1250990"/>
            <a:ext cx="14975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5-10% de S à 5ans</a:t>
            </a:r>
            <a:endParaRPr lang="fr-FR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7363369" y="2013157"/>
            <a:ext cx="138294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400" dirty="0" smtClean="0"/>
              <a:t>Osseuses</a:t>
            </a:r>
          </a:p>
          <a:p>
            <a:pPr marL="285750" indent="-285750">
              <a:buFontTx/>
              <a:buChar char="-"/>
            </a:pPr>
            <a:r>
              <a:rPr lang="fr-FR" sz="1400" dirty="0" smtClean="0"/>
              <a:t>Pulmonaires</a:t>
            </a:r>
          </a:p>
          <a:p>
            <a:pPr marL="285750" indent="-285750">
              <a:buFontTx/>
              <a:buChar char="-"/>
            </a:pPr>
            <a:r>
              <a:rPr lang="fr-FR" sz="1400" dirty="0" smtClean="0"/>
              <a:t>Hépatiques</a:t>
            </a:r>
          </a:p>
          <a:p>
            <a:pPr marL="285750" indent="-285750">
              <a:buFontTx/>
              <a:buChar char="-"/>
            </a:pPr>
            <a:r>
              <a:rPr lang="fr-FR" sz="1400" dirty="0" smtClean="0"/>
              <a:t>….</a:t>
            </a:r>
          </a:p>
        </p:txBody>
      </p:sp>
      <p:pic>
        <p:nvPicPr>
          <p:cNvPr id="19" name="Picture 3" descr="C:\Users\edeline\Desktop\kidney_canc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65" y="1442750"/>
            <a:ext cx="1118291" cy="970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6396983" y="4563401"/>
            <a:ext cx="18473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fr-FR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384845" y="4223972"/>
            <a:ext cx="18473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fr-FR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396983" y="3812750"/>
            <a:ext cx="18473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fr-FR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428746" y="2013157"/>
            <a:ext cx="1265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chemeClr val="accent2">
                    <a:lumMod val="75000"/>
                  </a:schemeClr>
                </a:solidFill>
              </a:rPr>
              <a:t>N0NxM0</a:t>
            </a:r>
            <a:endParaRPr lang="fr-FR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27675" y="1288862"/>
            <a:ext cx="17209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30%-&gt; métastatiques</a:t>
            </a:r>
            <a:endParaRPr lang="fr-FR" sz="1400" dirty="0"/>
          </a:p>
        </p:txBody>
      </p:sp>
      <p:sp>
        <p:nvSpPr>
          <p:cNvPr id="31" name="TextBox 30"/>
          <p:cNvSpPr txBox="1"/>
          <p:nvPr/>
        </p:nvSpPr>
        <p:spPr>
          <a:xfrm>
            <a:off x="1432975" y="1693002"/>
            <a:ext cx="8322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chemeClr val="accent2">
                    <a:lumMod val="75000"/>
                  </a:schemeClr>
                </a:solidFill>
              </a:rPr>
              <a:t>T1T2</a:t>
            </a:r>
            <a:endParaRPr lang="fr-FR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76076" y="996520"/>
            <a:ext cx="25330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chemeClr val="accent2">
                    <a:lumMod val="75000"/>
                  </a:schemeClr>
                </a:solidFill>
              </a:rPr>
              <a:t>Localement avancé</a:t>
            </a:r>
            <a:endParaRPr lang="fr-FR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47724" y="1727953"/>
            <a:ext cx="12330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chemeClr val="accent2">
                    <a:lumMod val="75000"/>
                  </a:schemeClr>
                </a:solidFill>
              </a:rPr>
              <a:t>TxNxM1</a:t>
            </a:r>
            <a:endParaRPr lang="fr-FR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974437" y="6334780"/>
            <a:ext cx="4464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accent2">
                    <a:lumMod val="75000"/>
                  </a:schemeClr>
                </a:solidFill>
              </a:rPr>
              <a:t>LOCALEMENT AVANCE</a:t>
            </a:r>
            <a:endParaRPr lang="fr-FR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396983" y="4563401"/>
            <a:ext cx="18473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fr-FR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384845" y="4223972"/>
            <a:ext cx="18473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fr-FR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396983" y="3812750"/>
            <a:ext cx="18473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fr-FR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395979" y="3227849"/>
            <a:ext cx="649537" cy="163121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chemeClr val="accent2">
                    <a:lumMod val="75000"/>
                  </a:schemeClr>
                </a:solidFill>
              </a:rPr>
              <a:t>T3a</a:t>
            </a:r>
          </a:p>
          <a:p>
            <a:endParaRPr lang="fr-FR" sz="2000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fr-FR" sz="2000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fr-FR" sz="2000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fr-FR" sz="2000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645390" y="5905542"/>
            <a:ext cx="9140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chemeClr val="accent2">
                    <a:lumMod val="75000"/>
                  </a:schemeClr>
                </a:solidFill>
              </a:rPr>
              <a:t>NxM0</a:t>
            </a:r>
            <a:endParaRPr lang="fr-FR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927802" y="5813209"/>
            <a:ext cx="208422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chemeClr val="accent2">
                    <a:lumMod val="75000"/>
                  </a:schemeClr>
                </a:solidFill>
              </a:rPr>
              <a:t>N1 = 1glg régional</a:t>
            </a:r>
          </a:p>
          <a:p>
            <a:r>
              <a:rPr lang="fr-FR" sz="1600" dirty="0" smtClean="0">
                <a:solidFill>
                  <a:schemeClr val="accent2">
                    <a:lumMod val="75000"/>
                  </a:schemeClr>
                </a:solidFill>
              </a:rPr>
              <a:t>N2 = &gt; 1 </a:t>
            </a:r>
          </a:p>
        </p:txBody>
      </p:sp>
      <p:sp>
        <p:nvSpPr>
          <p:cNvPr id="2" name="Arc 1"/>
          <p:cNvSpPr/>
          <p:nvPr/>
        </p:nvSpPr>
        <p:spPr>
          <a:xfrm>
            <a:off x="5260252" y="2552641"/>
            <a:ext cx="1494646" cy="2210815"/>
          </a:xfrm>
          <a:prstGeom prst="arc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reeform 10"/>
          <p:cNvSpPr/>
          <p:nvPr/>
        </p:nvSpPr>
        <p:spPr>
          <a:xfrm>
            <a:off x="4247492" y="2129806"/>
            <a:ext cx="1270037" cy="550579"/>
          </a:xfrm>
          <a:custGeom>
            <a:avLst/>
            <a:gdLst>
              <a:gd name="connsiteX0" fmla="*/ 22516 w 1270037"/>
              <a:gd name="connsiteY0" fmla="*/ 550579 h 550579"/>
              <a:gd name="connsiteX1" fmla="*/ 167989 w 1270037"/>
              <a:gd name="connsiteY1" fmla="*/ 10252 h 550579"/>
              <a:gd name="connsiteX2" fmla="*/ 1269425 w 1270037"/>
              <a:gd name="connsiteY2" fmla="*/ 218070 h 550579"/>
              <a:gd name="connsiteX3" fmla="*/ 1735 w 1270037"/>
              <a:gd name="connsiteY3" fmla="*/ 488234 h 550579"/>
              <a:gd name="connsiteX4" fmla="*/ 1735 w 1270037"/>
              <a:gd name="connsiteY4" fmla="*/ 488234 h 550579"/>
              <a:gd name="connsiteX5" fmla="*/ 22516 w 1270037"/>
              <a:gd name="connsiteY5" fmla="*/ 550579 h 550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70037" h="550579">
                <a:moveTo>
                  <a:pt x="22516" y="550579"/>
                </a:moveTo>
                <a:cubicBezTo>
                  <a:pt x="-8657" y="308124"/>
                  <a:pt x="-39829" y="65670"/>
                  <a:pt x="167989" y="10252"/>
                </a:cubicBezTo>
                <a:cubicBezTo>
                  <a:pt x="375807" y="-45166"/>
                  <a:pt x="1297134" y="138406"/>
                  <a:pt x="1269425" y="218070"/>
                </a:cubicBezTo>
                <a:cubicBezTo>
                  <a:pt x="1241716" y="297734"/>
                  <a:pt x="1735" y="488234"/>
                  <a:pt x="1735" y="488234"/>
                </a:cubicBezTo>
                <a:lnTo>
                  <a:pt x="1735" y="488234"/>
                </a:lnTo>
                <a:lnTo>
                  <a:pt x="22516" y="550579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TextBox 13"/>
          <p:cNvSpPr txBox="1"/>
          <p:nvPr/>
        </p:nvSpPr>
        <p:spPr>
          <a:xfrm>
            <a:off x="5915042" y="2322105"/>
            <a:ext cx="14109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Fascia de </a:t>
            </a:r>
            <a:r>
              <a:rPr lang="fr-FR" sz="1200" dirty="0" err="1" smtClean="0"/>
              <a:t>Gerota</a:t>
            </a:r>
            <a:endParaRPr lang="fr-FR" sz="1200" dirty="0"/>
          </a:p>
        </p:txBody>
      </p:sp>
      <p:sp>
        <p:nvSpPr>
          <p:cNvPr id="34" name="TextBox 33"/>
          <p:cNvSpPr txBox="1"/>
          <p:nvPr/>
        </p:nvSpPr>
        <p:spPr>
          <a:xfrm>
            <a:off x="4177028" y="2136268"/>
            <a:ext cx="8851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Surrénale</a:t>
            </a:r>
            <a:endParaRPr lang="fr-FR" sz="1200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973304" y="3227849"/>
            <a:ext cx="126680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871718" y="3130912"/>
            <a:ext cx="10951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Diaphragme</a:t>
            </a:r>
            <a:endParaRPr lang="fr-FR" sz="1200" dirty="0"/>
          </a:p>
        </p:txBody>
      </p:sp>
      <p:sp>
        <p:nvSpPr>
          <p:cNvPr id="35" name="Oval 34"/>
          <p:cNvSpPr/>
          <p:nvPr/>
        </p:nvSpPr>
        <p:spPr>
          <a:xfrm>
            <a:off x="3252768" y="4328755"/>
            <a:ext cx="432048" cy="17636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Oval 35"/>
          <p:cNvSpPr/>
          <p:nvPr/>
        </p:nvSpPr>
        <p:spPr>
          <a:xfrm>
            <a:off x="4882510" y="2640667"/>
            <a:ext cx="1667550" cy="1704847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Oval 39"/>
          <p:cNvSpPr/>
          <p:nvPr/>
        </p:nvSpPr>
        <p:spPr>
          <a:xfrm>
            <a:off x="4247492" y="2177568"/>
            <a:ext cx="1667550" cy="220372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Oval 43"/>
          <p:cNvSpPr/>
          <p:nvPr/>
        </p:nvSpPr>
        <p:spPr>
          <a:xfrm>
            <a:off x="4787855" y="2656641"/>
            <a:ext cx="2139947" cy="1704847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Oval 44"/>
          <p:cNvSpPr/>
          <p:nvPr/>
        </p:nvSpPr>
        <p:spPr>
          <a:xfrm>
            <a:off x="2049230" y="3471174"/>
            <a:ext cx="298357" cy="54163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Oval 45"/>
          <p:cNvSpPr/>
          <p:nvPr/>
        </p:nvSpPr>
        <p:spPr>
          <a:xfrm>
            <a:off x="2049230" y="2405095"/>
            <a:ext cx="432048" cy="58490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37"/>
          <p:cNvSpPr/>
          <p:nvPr/>
        </p:nvSpPr>
        <p:spPr>
          <a:xfrm>
            <a:off x="7453714" y="3658048"/>
            <a:ext cx="6222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accent2">
                    <a:lumMod val="75000"/>
                  </a:schemeClr>
                </a:solidFill>
              </a:rPr>
              <a:t>T3b</a:t>
            </a:r>
          </a:p>
        </p:txBody>
      </p:sp>
      <p:sp>
        <p:nvSpPr>
          <p:cNvPr id="39" name="Rectangle 38"/>
          <p:cNvSpPr/>
          <p:nvPr/>
        </p:nvSpPr>
        <p:spPr>
          <a:xfrm>
            <a:off x="7445279" y="4030928"/>
            <a:ext cx="5950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accent2">
                    <a:lumMod val="75000"/>
                  </a:schemeClr>
                </a:solidFill>
              </a:rPr>
              <a:t>T3c</a:t>
            </a:r>
          </a:p>
        </p:txBody>
      </p:sp>
      <p:sp>
        <p:nvSpPr>
          <p:cNvPr id="51" name="Rectangle 50"/>
          <p:cNvSpPr/>
          <p:nvPr/>
        </p:nvSpPr>
        <p:spPr>
          <a:xfrm>
            <a:off x="7482541" y="4423397"/>
            <a:ext cx="4764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accent2">
                    <a:lumMod val="75000"/>
                  </a:schemeClr>
                </a:solidFill>
              </a:rPr>
              <a:t>T4</a:t>
            </a:r>
          </a:p>
        </p:txBody>
      </p:sp>
      <p:sp>
        <p:nvSpPr>
          <p:cNvPr id="54" name="Rectangle 53"/>
          <p:cNvSpPr/>
          <p:nvPr/>
        </p:nvSpPr>
        <p:spPr>
          <a:xfrm>
            <a:off x="5153511" y="132845"/>
            <a:ext cx="3890344" cy="646331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dirty="0" smtClean="0"/>
              <a:t>Facteurs pronostiques : stade tumoral, </a:t>
            </a:r>
            <a:r>
              <a:rPr lang="fr-FR" dirty="0"/>
              <a:t>grade de </a:t>
            </a:r>
            <a:r>
              <a:rPr lang="fr-FR" dirty="0" err="1" smtClean="0"/>
              <a:t>Fuhrman</a:t>
            </a:r>
            <a:r>
              <a:rPr lang="fr-FR" dirty="0" smtClean="0"/>
              <a:t>, </a:t>
            </a:r>
            <a:r>
              <a:rPr lang="fr-FR" dirty="0"/>
              <a:t>A</a:t>
            </a:r>
            <a:r>
              <a:rPr lang="fr-FR" dirty="0" smtClean="0"/>
              <a:t>EG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40762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2" grpId="0"/>
      <p:bldP spid="17" grpId="0"/>
      <p:bldP spid="29" grpId="0"/>
      <p:bldP spid="13" grpId="0"/>
      <p:bldP spid="31" grpId="0"/>
      <p:bldP spid="15" grpId="0"/>
      <p:bldP spid="16" grpId="0"/>
      <p:bldP spid="20" grpId="0"/>
      <p:bldP spid="25" grpId="0" animBg="1"/>
      <p:bldP spid="28" grpId="0"/>
      <p:bldP spid="30" grpId="0" animBg="1"/>
      <p:bldP spid="2" grpId="0" animBg="1"/>
      <p:bldP spid="11" grpId="0" animBg="1"/>
      <p:bldP spid="14" grpId="0"/>
      <p:bldP spid="34" grpId="0"/>
      <p:bldP spid="37" grpId="0"/>
      <p:bldP spid="35" grpId="0" animBg="1"/>
      <p:bldP spid="36" grpId="0" animBg="1"/>
      <p:bldP spid="40" grpId="0" animBg="1"/>
      <p:bldP spid="44" grpId="0" animBg="1"/>
      <p:bldP spid="45" grpId="0" animBg="1"/>
      <p:bldP spid="46" grpId="0" animBg="1"/>
      <p:bldP spid="38" grpId="0"/>
      <p:bldP spid="39" grpId="0"/>
      <p:bldP spid="51" grpId="0"/>
      <p:bldP spid="54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7544" y="1772816"/>
            <a:ext cx="8229600" cy="4525963"/>
          </a:xfrm>
        </p:spPr>
        <p:txBody>
          <a:bodyPr/>
          <a:lstStyle/>
          <a:p>
            <a:r>
              <a:rPr lang="fr-FR" dirty="0" smtClean="0"/>
              <a:t>Triade :</a:t>
            </a:r>
          </a:p>
          <a:p>
            <a:pPr>
              <a:buFontTx/>
              <a:buChar char="-"/>
            </a:pPr>
            <a:r>
              <a:rPr lang="fr-FR" sz="2800" dirty="0"/>
              <a:t>Lombalgie</a:t>
            </a:r>
          </a:p>
          <a:p>
            <a:pPr>
              <a:buFontTx/>
              <a:buChar char="-"/>
            </a:pPr>
            <a:r>
              <a:rPr lang="fr-FR" sz="2800" dirty="0"/>
              <a:t>Hématurie</a:t>
            </a:r>
          </a:p>
          <a:p>
            <a:pPr>
              <a:buFontTx/>
              <a:buChar char="-"/>
            </a:pPr>
            <a:r>
              <a:rPr lang="fr-FR" sz="2800" dirty="0"/>
              <a:t>Masse du flanc</a:t>
            </a:r>
          </a:p>
          <a:p>
            <a:endParaRPr lang="fr-FR" dirty="0" smtClean="0"/>
          </a:p>
          <a:p>
            <a:r>
              <a:rPr lang="fr-FR" dirty="0" smtClean="0"/>
              <a:t> Découverte fortuite +++++</a:t>
            </a:r>
          </a:p>
          <a:p>
            <a:pPr marL="109728" indent="0">
              <a:buNone/>
            </a:pPr>
            <a:r>
              <a:rPr lang="fr-FR" dirty="0" smtClean="0"/>
              <a:t>- Echographie, scanner</a:t>
            </a:r>
            <a:endParaRPr lang="fr-F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Signes d’appel : </a:t>
            </a:r>
            <a:endParaRPr lang="fr-FR" dirty="0"/>
          </a:p>
        </p:txBody>
      </p:sp>
      <p:pic>
        <p:nvPicPr>
          <p:cNvPr id="2050" name="Picture 2" descr="C:\Users\edeline\Desktop\figure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452" y="1628800"/>
            <a:ext cx="3240360" cy="2009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edeline\Desktop\echographie-generale-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005064"/>
            <a:ext cx="264795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8173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8"/>
            <a:ext cx="8867328" cy="4683976"/>
          </a:xfrm>
        </p:spPr>
        <p:txBody>
          <a:bodyPr>
            <a:normAutofit fontScale="92500" lnSpcReduction="10000"/>
          </a:bodyPr>
          <a:lstStyle/>
          <a:p>
            <a:r>
              <a:rPr lang="fr-FR" dirty="0"/>
              <a:t>Hémorragie intra ou péri-tumorale </a:t>
            </a:r>
            <a:endParaRPr lang="fr-FR" dirty="0" smtClean="0"/>
          </a:p>
          <a:p>
            <a:endParaRPr lang="fr-FR" dirty="0" smtClean="0"/>
          </a:p>
          <a:p>
            <a:r>
              <a:rPr lang="fr-FR" dirty="0" smtClean="0"/>
              <a:t>AEG</a:t>
            </a:r>
            <a:r>
              <a:rPr lang="fr-FR" dirty="0"/>
              <a:t>, métastases pulmonaires, osseuses </a:t>
            </a:r>
            <a:endParaRPr lang="fr-FR" dirty="0" smtClean="0"/>
          </a:p>
          <a:p>
            <a:endParaRPr lang="fr-FR" dirty="0" smtClean="0"/>
          </a:p>
          <a:p>
            <a:r>
              <a:rPr lang="fr-FR" dirty="0" err="1" smtClean="0"/>
              <a:t>Sd</a:t>
            </a:r>
            <a:r>
              <a:rPr lang="fr-FR" dirty="0"/>
              <a:t>. paranéoplasique: </a:t>
            </a:r>
            <a:br>
              <a:rPr lang="fr-FR" dirty="0"/>
            </a:br>
            <a:r>
              <a:rPr lang="fr-FR" dirty="0"/>
              <a:t>    Fièvre au long cours </a:t>
            </a:r>
            <a:br>
              <a:rPr lang="fr-FR" dirty="0"/>
            </a:br>
            <a:r>
              <a:rPr lang="fr-FR" dirty="0"/>
              <a:t>    Polyglobulie </a:t>
            </a:r>
            <a:br>
              <a:rPr lang="fr-FR" dirty="0"/>
            </a:br>
            <a:r>
              <a:rPr lang="fr-FR" dirty="0"/>
              <a:t>    Hypercalcémie </a:t>
            </a:r>
            <a:br>
              <a:rPr lang="fr-FR" dirty="0"/>
            </a:br>
            <a:r>
              <a:rPr lang="fr-FR" dirty="0"/>
              <a:t>    Hépatomégalie avec élévation </a:t>
            </a:r>
            <a:r>
              <a:rPr lang="fr-FR" dirty="0" smtClean="0"/>
              <a:t>des phosphatases </a:t>
            </a:r>
            <a:r>
              <a:rPr lang="fr-FR" dirty="0"/>
              <a:t>alcalines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Complications :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36072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 smtClean="0"/>
              <a:t>Clinique  </a:t>
            </a:r>
          </a:p>
          <a:p>
            <a:endParaRPr lang="fr-FR" dirty="0" smtClean="0"/>
          </a:p>
          <a:p>
            <a:endParaRPr lang="fr-FR" dirty="0"/>
          </a:p>
          <a:p>
            <a:r>
              <a:rPr lang="fr-FR" dirty="0" smtClean="0"/>
              <a:t>Paraclinique : </a:t>
            </a:r>
          </a:p>
          <a:p>
            <a:pPr marL="109728" indent="0">
              <a:buNone/>
            </a:pPr>
            <a:endParaRPr lang="fr-FR" dirty="0"/>
          </a:p>
          <a:p>
            <a:endParaRPr lang="fr-FR" dirty="0"/>
          </a:p>
          <a:p>
            <a:r>
              <a:rPr lang="fr-FR" dirty="0" smtClean="0"/>
              <a:t>- Echographie, SCANNER , IRM</a:t>
            </a:r>
          </a:p>
          <a:p>
            <a:r>
              <a:rPr lang="fr-FR" dirty="0" smtClean="0"/>
              <a:t>- Histologie : Biopsie, Néphrectomie (partielle ou totale)</a:t>
            </a:r>
            <a:endParaRPr lang="fr-F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Diagnostic : </a:t>
            </a:r>
          </a:p>
        </p:txBody>
      </p:sp>
      <p:pic>
        <p:nvPicPr>
          <p:cNvPr id="4098" name="Picture 2" descr="C:\Users\edeline\Desktop\fig10-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8" t="24057" r="20941" b="25089"/>
          <a:stretch/>
        </p:blipFill>
        <p:spPr bwMode="auto">
          <a:xfrm>
            <a:off x="4438567" y="1417638"/>
            <a:ext cx="3710600" cy="305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4153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REINS</a:t>
            </a:r>
            <a:endParaRPr lang="fr-FR"/>
          </a:p>
        </p:txBody>
      </p:sp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>
          <a:xfrm>
            <a:off x="457200" y="1417638"/>
            <a:ext cx="5191125" cy="4708525"/>
          </a:xfrm>
        </p:spPr>
        <p:txBody>
          <a:bodyPr/>
          <a:lstStyle/>
          <a:p>
            <a:r>
              <a:rPr lang="fr-FR" dirty="0" smtClean="0"/>
              <a:t>Environ 12cm </a:t>
            </a:r>
          </a:p>
          <a:p>
            <a:r>
              <a:rPr lang="fr-FR" dirty="0" smtClean="0"/>
              <a:t>Forme de haricot </a:t>
            </a:r>
          </a:p>
          <a:p>
            <a:r>
              <a:rPr lang="fr-FR" dirty="0" smtClean="0"/>
              <a:t>Sous 11</a:t>
            </a:r>
            <a:r>
              <a:rPr lang="fr-FR" baseline="30000" dirty="0" smtClean="0"/>
              <a:t>ème</a:t>
            </a:r>
            <a:r>
              <a:rPr lang="fr-FR" dirty="0" smtClean="0"/>
              <a:t> (</a:t>
            </a:r>
            <a:r>
              <a:rPr lang="fr-FR" dirty="0" err="1" smtClean="0"/>
              <a:t>Gche</a:t>
            </a:r>
            <a:r>
              <a:rPr lang="fr-FR" dirty="0" smtClean="0"/>
              <a:t>) et 12</a:t>
            </a:r>
            <a:r>
              <a:rPr lang="fr-FR" baseline="30000" dirty="0" smtClean="0"/>
              <a:t>ème</a:t>
            </a:r>
            <a:r>
              <a:rPr lang="fr-FR" dirty="0" smtClean="0"/>
              <a:t> côte (</a:t>
            </a:r>
            <a:r>
              <a:rPr lang="fr-FR" dirty="0" err="1" smtClean="0"/>
              <a:t>Dte</a:t>
            </a:r>
            <a:r>
              <a:rPr lang="fr-FR" dirty="0" smtClean="0"/>
              <a:t>).</a:t>
            </a:r>
          </a:p>
          <a:p>
            <a:r>
              <a:rPr lang="fr-FR" dirty="0" smtClean="0"/>
              <a:t>Organe rétro-péritonéal</a:t>
            </a:r>
            <a:endParaRPr lang="fr-FR" dirty="0"/>
          </a:p>
          <a:p>
            <a:r>
              <a:rPr lang="fr-FR" dirty="0" smtClean="0"/>
              <a:t>Protégé par graisse péri-rénale </a:t>
            </a:r>
          </a:p>
          <a:p>
            <a:r>
              <a:rPr lang="fr-FR" dirty="0" smtClean="0"/>
              <a:t>Fascia </a:t>
            </a:r>
            <a:r>
              <a:rPr lang="fr-FR" dirty="0" err="1" smtClean="0"/>
              <a:t>Gerota</a:t>
            </a:r>
            <a:r>
              <a:rPr lang="fr-FR" dirty="0" smtClean="0"/>
              <a:t> (</a:t>
            </a:r>
            <a:r>
              <a:rPr lang="fr-FR" dirty="0" err="1" smtClean="0"/>
              <a:t>rein+SR</a:t>
            </a:r>
            <a:r>
              <a:rPr lang="fr-FR" dirty="0" smtClean="0"/>
              <a:t>)</a:t>
            </a:r>
            <a:endParaRPr lang="fr-FR" dirty="0"/>
          </a:p>
        </p:txBody>
      </p:sp>
      <p:pic>
        <p:nvPicPr>
          <p:cNvPr id="4" name="Picture 34" descr="Click Her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675" y="1149350"/>
            <a:ext cx="2384425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6" descr="Click Her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675" y="3762375"/>
            <a:ext cx="25146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6699250" y="3354917"/>
            <a:ext cx="1703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Vue </a:t>
            </a:r>
            <a:r>
              <a:rPr lang="fr-FR" dirty="0" err="1" smtClean="0"/>
              <a:t>ant</a:t>
            </a:r>
            <a:r>
              <a:rPr lang="fr-FR" dirty="0" smtClean="0"/>
              <a:t>.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6699250" y="6130397"/>
            <a:ext cx="1703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Vue post.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89122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95536" y="1772816"/>
            <a:ext cx="8229600" cy="4525963"/>
          </a:xfrm>
        </p:spPr>
        <p:txBody>
          <a:bodyPr/>
          <a:lstStyle/>
          <a:p>
            <a:r>
              <a:rPr lang="fr-FR" dirty="0" smtClean="0"/>
              <a:t>Extension : Scanner thoracique et abdominal +/- scintigraphie osseuse et imagerie cérébrale</a:t>
            </a:r>
          </a:p>
          <a:p>
            <a:pPr marL="109728" indent="0">
              <a:buNone/>
            </a:pPr>
            <a:endParaRPr lang="fr-FR" dirty="0"/>
          </a:p>
          <a:p>
            <a:r>
              <a:rPr lang="fr-FR" dirty="0" smtClean="0"/>
              <a:t>Pronostique : NFS (hémoglobine, PNN, plaquettes) , calcémie corrigée, LDH, CRP</a:t>
            </a:r>
            <a:endParaRPr lang="fr-FR" dirty="0"/>
          </a:p>
          <a:p>
            <a:endParaRPr lang="fr-FR" dirty="0"/>
          </a:p>
          <a:p>
            <a:r>
              <a:rPr lang="fr-FR" dirty="0" smtClean="0"/>
              <a:t>Fonction rénale : créatininémie</a:t>
            </a:r>
            <a:endParaRPr lang="fr-F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Bilan </a:t>
            </a:r>
            <a:r>
              <a:rPr lang="fr-FR" dirty="0" err="1" smtClean="0"/>
              <a:t>préthérapeutique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02263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1076" y="893229"/>
            <a:ext cx="8229600" cy="2967820"/>
          </a:xfrm>
        </p:spPr>
        <p:txBody>
          <a:bodyPr/>
          <a:lstStyle/>
          <a:p>
            <a:r>
              <a:rPr lang="fr-FR" dirty="0" smtClean="0"/>
              <a:t>Formes héréditaires : 2-3%</a:t>
            </a:r>
          </a:p>
          <a:p>
            <a:endParaRPr lang="fr-FR" dirty="0"/>
          </a:p>
          <a:p>
            <a:pPr marL="109728" indent="0">
              <a:buNone/>
            </a:pPr>
            <a:endParaRPr lang="fr-FR" dirty="0"/>
          </a:p>
          <a:p>
            <a:pPr marL="109728" indent="0">
              <a:buNone/>
            </a:pPr>
            <a:endParaRPr lang="fr-FR" dirty="0" smtClean="0"/>
          </a:p>
          <a:p>
            <a:r>
              <a:rPr lang="fr-FR" dirty="0" smtClean="0"/>
              <a:t>4 principales : </a:t>
            </a:r>
          </a:p>
          <a:p>
            <a:endParaRPr lang="fr-FR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-103909"/>
            <a:ext cx="8229600" cy="1143000"/>
          </a:xfrm>
        </p:spPr>
        <p:txBody>
          <a:bodyPr/>
          <a:lstStyle/>
          <a:p>
            <a:r>
              <a:rPr lang="fr-FR" dirty="0" smtClean="0"/>
              <a:t>Consultation d’oncogénétique</a:t>
            </a:r>
            <a:endParaRPr lang="fr-FR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72" t="52273" r="4159" b="33238"/>
          <a:stretch/>
        </p:blipFill>
        <p:spPr bwMode="auto">
          <a:xfrm>
            <a:off x="189950" y="1412776"/>
            <a:ext cx="8860579" cy="951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0" t="27841" r="14862" b="10227"/>
          <a:stretch/>
        </p:blipFill>
        <p:spPr bwMode="auto">
          <a:xfrm>
            <a:off x="189950" y="3212976"/>
            <a:ext cx="6732240" cy="3418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1" t="15057" r="72521" b="13920"/>
          <a:stretch/>
        </p:blipFill>
        <p:spPr bwMode="auto">
          <a:xfrm>
            <a:off x="7769195" y="3118244"/>
            <a:ext cx="1008112" cy="3607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2450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19824" y="-138243"/>
            <a:ext cx="8229600" cy="1143000"/>
          </a:xfrm>
        </p:spPr>
        <p:txBody>
          <a:bodyPr/>
          <a:lstStyle/>
          <a:p>
            <a:r>
              <a:rPr lang="fr-FR" dirty="0" smtClean="0"/>
              <a:t>Traitement : validé en RCP  </a:t>
            </a:r>
            <a:endParaRPr lang="fr-FR" dirty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73383" y="1538032"/>
            <a:ext cx="8640960" cy="0"/>
          </a:xfrm>
          <a:prstGeom prst="straightConnector1">
            <a:avLst/>
          </a:prstGeom>
          <a:ln w="5715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23458" y="841550"/>
            <a:ext cx="22365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accent2">
                    <a:lumMod val="75000"/>
                  </a:schemeClr>
                </a:solidFill>
              </a:rPr>
              <a:t>Localisé au rein</a:t>
            </a:r>
            <a:endParaRPr lang="fr-FR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91810" y="841550"/>
            <a:ext cx="25330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chemeClr val="accent2">
                    <a:lumMod val="75000"/>
                  </a:schemeClr>
                </a:solidFill>
              </a:rPr>
              <a:t>Localement avancé</a:t>
            </a:r>
            <a:endParaRPr lang="fr-FR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19178" y="817372"/>
            <a:ext cx="17876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chemeClr val="accent2">
                    <a:lumMod val="75000"/>
                  </a:schemeClr>
                </a:solidFill>
              </a:rPr>
              <a:t>Métastatique</a:t>
            </a:r>
            <a:endParaRPr lang="fr-FR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23904" y="1652617"/>
            <a:ext cx="138294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400" dirty="0" smtClean="0"/>
              <a:t>Osseuses</a:t>
            </a:r>
          </a:p>
          <a:p>
            <a:pPr marL="285750" indent="-285750">
              <a:buFontTx/>
              <a:buChar char="-"/>
            </a:pPr>
            <a:r>
              <a:rPr lang="fr-FR" sz="1400" dirty="0" smtClean="0"/>
              <a:t>Pulmonaires</a:t>
            </a:r>
          </a:p>
          <a:p>
            <a:pPr marL="285750" indent="-285750">
              <a:buFontTx/>
              <a:buChar char="-"/>
            </a:pPr>
            <a:r>
              <a:rPr lang="fr-FR" sz="1400" dirty="0" smtClean="0"/>
              <a:t>Hépatiques</a:t>
            </a:r>
          </a:p>
          <a:p>
            <a:pPr marL="285750" indent="-285750">
              <a:buFontTx/>
              <a:buChar char="-"/>
            </a:pPr>
            <a:r>
              <a:rPr lang="fr-FR" sz="1400" dirty="0" smtClean="0"/>
              <a:t>….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2143" y="2852936"/>
            <a:ext cx="857022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TTT chirurgical curatif : (pas de curage si cN0)</a:t>
            </a:r>
          </a:p>
          <a:p>
            <a:pPr marL="285750" indent="-285750">
              <a:buFontTx/>
              <a:buChar char="-"/>
            </a:pPr>
            <a:r>
              <a:rPr lang="fr-FR" sz="2000" dirty="0" smtClean="0"/>
              <a:t>T1a </a:t>
            </a:r>
            <a:r>
              <a:rPr lang="fr-FR" sz="2000" dirty="0"/>
              <a:t>: Néphrectomie </a:t>
            </a:r>
            <a:r>
              <a:rPr lang="fr-FR" sz="2000" dirty="0" smtClean="0"/>
              <a:t>partielle++++, Néphrectomie totale, Surveillance </a:t>
            </a:r>
            <a:r>
              <a:rPr lang="fr-FR" sz="2000" dirty="0"/>
              <a:t>active, </a:t>
            </a:r>
            <a:r>
              <a:rPr lang="fr-FR" sz="2000" dirty="0" smtClean="0"/>
              <a:t>thermoablation</a:t>
            </a:r>
          </a:p>
          <a:p>
            <a:pPr marL="285750" indent="-285750">
              <a:buFontTx/>
              <a:buChar char="-"/>
            </a:pPr>
            <a:endParaRPr lang="fr-FR" sz="2000" dirty="0"/>
          </a:p>
          <a:p>
            <a:pPr marL="285750" indent="-285750">
              <a:buFontTx/>
              <a:buChar char="-"/>
            </a:pPr>
            <a:r>
              <a:rPr lang="fr-FR" sz="2000" dirty="0" smtClean="0"/>
              <a:t>T1b-T2 : Néphrectomie partielle, Néphrectomie totale</a:t>
            </a:r>
            <a:endParaRPr lang="fr-FR" dirty="0"/>
          </a:p>
        </p:txBody>
      </p:sp>
      <p:pic>
        <p:nvPicPr>
          <p:cNvPr id="12" name="Picture 3" descr="C:\Users\edeline\Desktop\kidney_canc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93" y="1256183"/>
            <a:ext cx="1118291" cy="970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460574" y="1826590"/>
            <a:ext cx="1265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chemeClr val="accent2">
                    <a:lumMod val="75000"/>
                  </a:schemeClr>
                </a:solidFill>
              </a:rPr>
              <a:t>N0NxM0</a:t>
            </a:r>
            <a:endParaRPr lang="fr-FR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64803" y="1506435"/>
            <a:ext cx="8322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chemeClr val="accent2">
                    <a:lumMod val="75000"/>
                  </a:schemeClr>
                </a:solidFill>
              </a:rPr>
              <a:t>T1T2</a:t>
            </a:r>
            <a:endParaRPr lang="fr-FR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4" t="29113" r="29722" b="17161"/>
          <a:stretch/>
        </p:blipFill>
        <p:spPr bwMode="auto">
          <a:xfrm>
            <a:off x="3799857" y="1352624"/>
            <a:ext cx="1188011" cy="856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Oval 40"/>
          <p:cNvSpPr/>
          <p:nvPr/>
        </p:nvSpPr>
        <p:spPr>
          <a:xfrm>
            <a:off x="-27866" y="576397"/>
            <a:ext cx="3087698" cy="1916500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2" name="Straight Arrow Connector 41"/>
          <p:cNvCxnSpPr>
            <a:stCxn id="41" idx="4"/>
          </p:cNvCxnSpPr>
          <p:nvPr/>
        </p:nvCxnSpPr>
        <p:spPr>
          <a:xfrm>
            <a:off x="1515983" y="2492897"/>
            <a:ext cx="0" cy="360039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1593084" y="4581131"/>
            <a:ext cx="0" cy="360039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318288" y="5130154"/>
            <a:ext cx="8802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SURVEILLANCE : examen physique, TDM thoraco-abdominal, créatininémie (+clairance estimée selon MDRD)</a:t>
            </a:r>
            <a:endParaRPr lang="fr-FR" sz="2000" dirty="0"/>
          </a:p>
        </p:txBody>
      </p:sp>
      <p:sp>
        <p:nvSpPr>
          <p:cNvPr id="51" name="TextBox 50"/>
          <p:cNvSpPr txBox="1"/>
          <p:nvPr/>
        </p:nvSpPr>
        <p:spPr>
          <a:xfrm>
            <a:off x="4958343" y="1509639"/>
            <a:ext cx="8322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chemeClr val="accent2">
                    <a:lumMod val="75000"/>
                  </a:schemeClr>
                </a:solidFill>
              </a:rPr>
              <a:t>T3T4</a:t>
            </a:r>
            <a:endParaRPr lang="fr-FR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741937" y="1781708"/>
            <a:ext cx="1265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chemeClr val="accent2">
                    <a:lumMod val="75000"/>
                  </a:schemeClr>
                </a:solidFill>
              </a:rPr>
              <a:t>N0NxM0</a:t>
            </a:r>
            <a:endParaRPr lang="fr-FR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043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0" grpId="0"/>
      <p:bldP spid="11" grpId="0"/>
      <p:bldP spid="13" grpId="0"/>
      <p:bldP spid="14" grpId="0"/>
      <p:bldP spid="41" grpId="0" animBg="1"/>
      <p:bldP spid="50" grpId="0"/>
      <p:bldP spid="51" grpId="0"/>
      <p:bldP spid="52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Néphrectomie : principes</a:t>
            </a:r>
            <a:endParaRPr lang="fr-FR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" t="15023" r="58086" b="30920"/>
          <a:stretch/>
        </p:blipFill>
        <p:spPr bwMode="auto">
          <a:xfrm>
            <a:off x="1619672" y="1700808"/>
            <a:ext cx="5832648" cy="4694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7005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3" t="20017" r="59307" b="34375"/>
          <a:stretch/>
        </p:blipFill>
        <p:spPr bwMode="auto">
          <a:xfrm>
            <a:off x="-290176" y="980728"/>
            <a:ext cx="6311946" cy="4787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7" t="20609" r="59765" b="35521"/>
          <a:stretch/>
        </p:blipFill>
        <p:spPr bwMode="auto">
          <a:xfrm>
            <a:off x="2817728" y="980728"/>
            <a:ext cx="6408083" cy="4787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9867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6" t="21825" r="61291" b="32342"/>
          <a:stretch/>
        </p:blipFill>
        <p:spPr bwMode="auto">
          <a:xfrm>
            <a:off x="223695" y="1351796"/>
            <a:ext cx="5436096" cy="411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1" t="23101" r="60179" b="35222"/>
          <a:stretch/>
        </p:blipFill>
        <p:spPr bwMode="auto">
          <a:xfrm>
            <a:off x="2699792" y="1362115"/>
            <a:ext cx="6202257" cy="4111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8937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4" t="16760" r="60223" b="30777"/>
          <a:stretch/>
        </p:blipFill>
        <p:spPr bwMode="auto">
          <a:xfrm>
            <a:off x="1331640" y="764704"/>
            <a:ext cx="6396640" cy="5435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460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9146" y="1247095"/>
            <a:ext cx="8229600" cy="1143000"/>
          </a:xfrm>
        </p:spPr>
        <p:txBody>
          <a:bodyPr/>
          <a:lstStyle/>
          <a:p>
            <a:endParaRPr lang="fr-FR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4" t="15111" r="60167" b="31014"/>
          <a:stretch/>
        </p:blipFill>
        <p:spPr bwMode="auto">
          <a:xfrm>
            <a:off x="4630328" y="1161097"/>
            <a:ext cx="4591294" cy="394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9" t="15824" r="59482" b="30208"/>
          <a:stretch/>
        </p:blipFill>
        <p:spPr bwMode="auto">
          <a:xfrm>
            <a:off x="-18054" y="1161097"/>
            <a:ext cx="4659087" cy="394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96" t="21626" r="60176" b="58731"/>
          <a:stretch/>
        </p:blipFill>
        <p:spPr bwMode="auto">
          <a:xfrm>
            <a:off x="6300192" y="5229200"/>
            <a:ext cx="1669143" cy="1436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64" t="21686" r="60785" b="57859"/>
          <a:stretch/>
        </p:blipFill>
        <p:spPr bwMode="auto">
          <a:xfrm>
            <a:off x="1507925" y="5253252"/>
            <a:ext cx="1607127" cy="1496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07925" y="629980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accent1">
                    <a:lumMod val="75000"/>
                  </a:schemeClr>
                </a:solidFill>
              </a:rPr>
              <a:t>Rein droit </a:t>
            </a: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90431" y="629980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accent1">
                    <a:lumMod val="75000"/>
                  </a:schemeClr>
                </a:solidFill>
              </a:rPr>
              <a:t>Rein gauche </a:t>
            </a: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303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" t="15674" r="59841" b="31548"/>
          <a:stretch/>
        </p:blipFill>
        <p:spPr bwMode="auto">
          <a:xfrm>
            <a:off x="0" y="0"/>
            <a:ext cx="4158829" cy="3312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5" t="15437" r="60435" b="32291"/>
          <a:stretch/>
        </p:blipFill>
        <p:spPr bwMode="auto">
          <a:xfrm>
            <a:off x="2699792" y="1624159"/>
            <a:ext cx="4104456" cy="346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" t="17329" r="59371" b="30019"/>
          <a:stretch/>
        </p:blipFill>
        <p:spPr bwMode="auto">
          <a:xfrm>
            <a:off x="5360155" y="3789040"/>
            <a:ext cx="3783845" cy="3066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1077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19824" y="-138243"/>
            <a:ext cx="8229600" cy="1143000"/>
          </a:xfrm>
        </p:spPr>
        <p:txBody>
          <a:bodyPr/>
          <a:lstStyle/>
          <a:p>
            <a:r>
              <a:rPr lang="fr-FR" dirty="0" smtClean="0"/>
              <a:t>Traitement : validé en RCP  </a:t>
            </a:r>
            <a:endParaRPr lang="fr-FR" dirty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73383" y="1538032"/>
            <a:ext cx="8640960" cy="0"/>
          </a:xfrm>
          <a:prstGeom prst="straightConnector1">
            <a:avLst/>
          </a:prstGeom>
          <a:ln w="5715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23458" y="841550"/>
            <a:ext cx="22365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accent2">
                    <a:lumMod val="75000"/>
                  </a:schemeClr>
                </a:solidFill>
              </a:rPr>
              <a:t>Localisé au rein</a:t>
            </a:r>
            <a:endParaRPr lang="fr-FR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91810" y="841550"/>
            <a:ext cx="25330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chemeClr val="accent2">
                    <a:lumMod val="75000"/>
                  </a:schemeClr>
                </a:solidFill>
              </a:rPr>
              <a:t>Localement avancé</a:t>
            </a:r>
            <a:endParaRPr lang="fr-FR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19178" y="817372"/>
            <a:ext cx="17876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chemeClr val="accent2">
                    <a:lumMod val="75000"/>
                  </a:schemeClr>
                </a:solidFill>
              </a:rPr>
              <a:t>Métastatique</a:t>
            </a:r>
            <a:endParaRPr lang="fr-FR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23904" y="1652617"/>
            <a:ext cx="138294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400" dirty="0" smtClean="0"/>
              <a:t>Osseuses</a:t>
            </a:r>
          </a:p>
          <a:p>
            <a:pPr marL="285750" indent="-285750">
              <a:buFontTx/>
              <a:buChar char="-"/>
            </a:pPr>
            <a:r>
              <a:rPr lang="fr-FR" sz="1400" dirty="0" smtClean="0"/>
              <a:t>Pulmonaires</a:t>
            </a:r>
          </a:p>
          <a:p>
            <a:pPr marL="285750" indent="-285750">
              <a:buFontTx/>
              <a:buChar char="-"/>
            </a:pPr>
            <a:r>
              <a:rPr lang="fr-FR" sz="1400" dirty="0" smtClean="0"/>
              <a:t>Hépatiques</a:t>
            </a:r>
          </a:p>
          <a:p>
            <a:pPr marL="285750" indent="-285750">
              <a:buFontTx/>
              <a:buChar char="-"/>
            </a:pPr>
            <a:r>
              <a:rPr lang="fr-FR" sz="1400" dirty="0" smtClean="0"/>
              <a:t>….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2143" y="2852936"/>
            <a:ext cx="857022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TTT chirurgical curatif : Néphrectomie totale élargie </a:t>
            </a:r>
          </a:p>
          <a:p>
            <a:r>
              <a:rPr lang="fr-FR" sz="2000" dirty="0" smtClean="0"/>
              <a:t>+/- </a:t>
            </a:r>
            <a:r>
              <a:rPr lang="fr-FR" sz="2000" dirty="0" err="1" smtClean="0"/>
              <a:t>thrombectomie</a:t>
            </a:r>
            <a:r>
              <a:rPr lang="fr-FR" sz="2000" dirty="0" smtClean="0"/>
              <a:t> cave avec ou sans </a:t>
            </a:r>
            <a:r>
              <a:rPr lang="fr-FR" sz="2000" dirty="0" err="1" smtClean="0"/>
              <a:t>cavectomie</a:t>
            </a:r>
            <a:r>
              <a:rPr lang="fr-FR" sz="2000" dirty="0" smtClean="0"/>
              <a:t>                      +/- curage de </a:t>
            </a:r>
            <a:r>
              <a:rPr lang="fr-FR" sz="2000" dirty="0" err="1" smtClean="0"/>
              <a:t>stadification</a:t>
            </a:r>
            <a:endParaRPr lang="fr-FR" sz="2000" dirty="0" smtClean="0"/>
          </a:p>
          <a:p>
            <a:r>
              <a:rPr lang="fr-FR" sz="2000" dirty="0" smtClean="0"/>
              <a:t>+/- </a:t>
            </a:r>
            <a:r>
              <a:rPr lang="fr-FR" sz="2000" dirty="0" err="1" smtClean="0"/>
              <a:t>surrénalectomie</a:t>
            </a:r>
            <a:endParaRPr lang="fr-FR" sz="2000" dirty="0" smtClean="0"/>
          </a:p>
          <a:p>
            <a:endParaRPr lang="fr-FR" dirty="0"/>
          </a:p>
        </p:txBody>
      </p:sp>
      <p:pic>
        <p:nvPicPr>
          <p:cNvPr id="12" name="Picture 3" descr="C:\Users\edeline\Desktop\kidney_canc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93" y="1256183"/>
            <a:ext cx="1118291" cy="970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460574" y="1826590"/>
            <a:ext cx="1265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chemeClr val="accent2">
                    <a:lumMod val="75000"/>
                  </a:schemeClr>
                </a:solidFill>
              </a:rPr>
              <a:t>N0NxM0</a:t>
            </a:r>
            <a:endParaRPr lang="fr-FR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64803" y="1506435"/>
            <a:ext cx="8322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chemeClr val="accent2">
                    <a:lumMod val="75000"/>
                  </a:schemeClr>
                </a:solidFill>
              </a:rPr>
              <a:t>T1T2</a:t>
            </a:r>
            <a:endParaRPr lang="fr-FR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4" t="29113" r="29722" b="17161"/>
          <a:stretch/>
        </p:blipFill>
        <p:spPr bwMode="auto">
          <a:xfrm>
            <a:off x="3799857" y="1352624"/>
            <a:ext cx="1188011" cy="856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Oval 40"/>
          <p:cNvSpPr/>
          <p:nvPr/>
        </p:nvSpPr>
        <p:spPr>
          <a:xfrm>
            <a:off x="3175799" y="582193"/>
            <a:ext cx="3087698" cy="1916500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2" name="Straight Arrow Connector 41"/>
          <p:cNvCxnSpPr>
            <a:stCxn id="41" idx="4"/>
          </p:cNvCxnSpPr>
          <p:nvPr/>
        </p:nvCxnSpPr>
        <p:spPr>
          <a:xfrm>
            <a:off x="4719648" y="2498693"/>
            <a:ext cx="0" cy="360039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4699085" y="4717219"/>
            <a:ext cx="0" cy="360039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318288" y="5130154"/>
            <a:ext cx="8802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SURVEILLANCE : examen physique, TDM thoraco-abdominal, créatininémie (+clairance estimée selon MDRD)</a:t>
            </a:r>
            <a:endParaRPr lang="fr-FR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4958343" y="1509639"/>
            <a:ext cx="8322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chemeClr val="accent2">
                    <a:lumMod val="75000"/>
                  </a:schemeClr>
                </a:solidFill>
              </a:rPr>
              <a:t>T3T4</a:t>
            </a:r>
            <a:endParaRPr lang="fr-FR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41937" y="1781708"/>
            <a:ext cx="1265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chemeClr val="accent2">
                    <a:lumMod val="75000"/>
                  </a:schemeClr>
                </a:solidFill>
              </a:rPr>
              <a:t>N0NxM0</a:t>
            </a:r>
            <a:endParaRPr lang="fr-FR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7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0" grpId="0"/>
      <p:bldP spid="11" grpId="0"/>
      <p:bldP spid="13" grpId="0"/>
      <p:bldP spid="14" grpId="0"/>
      <p:bldP spid="41" grpId="0" animBg="1"/>
      <p:bldP spid="50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Fascias rénaux</a:t>
            </a:r>
            <a:endParaRPr lang="fr-FR" dirty="0"/>
          </a:p>
        </p:txBody>
      </p:sp>
      <p:pic>
        <p:nvPicPr>
          <p:cNvPr id="5" name="Image 4" descr="Capture d’écran 2016-09-16 à 08.24.3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449" y="1614488"/>
            <a:ext cx="3341613" cy="455940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" name="Espace réservé du contenu 6" descr="Capture d’écran 2016-09-16 à 08.24.20.p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4" t="313" r="2910"/>
          <a:stretch/>
        </p:blipFill>
        <p:spPr>
          <a:xfrm>
            <a:off x="751417" y="1614488"/>
            <a:ext cx="3513666" cy="4559402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09093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19824" y="-138243"/>
            <a:ext cx="8229600" cy="1143000"/>
          </a:xfrm>
        </p:spPr>
        <p:txBody>
          <a:bodyPr/>
          <a:lstStyle/>
          <a:p>
            <a:r>
              <a:rPr lang="fr-FR" dirty="0" smtClean="0"/>
              <a:t>Traitement : validé en RCP  </a:t>
            </a:r>
            <a:endParaRPr lang="fr-FR" dirty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73383" y="1538032"/>
            <a:ext cx="8640960" cy="0"/>
          </a:xfrm>
          <a:prstGeom prst="straightConnector1">
            <a:avLst/>
          </a:prstGeom>
          <a:ln w="5715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23458" y="841550"/>
            <a:ext cx="22365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accent2">
                    <a:lumMod val="75000"/>
                  </a:schemeClr>
                </a:solidFill>
              </a:rPr>
              <a:t>Localisé au rein</a:t>
            </a:r>
            <a:endParaRPr lang="fr-FR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91810" y="841550"/>
            <a:ext cx="25330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chemeClr val="accent2">
                    <a:lumMod val="75000"/>
                  </a:schemeClr>
                </a:solidFill>
              </a:rPr>
              <a:t>Localement avancé</a:t>
            </a:r>
            <a:endParaRPr lang="fr-FR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19178" y="817372"/>
            <a:ext cx="17876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chemeClr val="accent2">
                    <a:lumMod val="75000"/>
                  </a:schemeClr>
                </a:solidFill>
              </a:rPr>
              <a:t>Métastatique</a:t>
            </a:r>
            <a:endParaRPr lang="fr-FR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23904" y="1652617"/>
            <a:ext cx="138294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400" dirty="0" smtClean="0"/>
              <a:t>Osseuses</a:t>
            </a:r>
          </a:p>
          <a:p>
            <a:pPr marL="285750" indent="-285750">
              <a:buFontTx/>
              <a:buChar char="-"/>
            </a:pPr>
            <a:r>
              <a:rPr lang="fr-FR" sz="1400" dirty="0" smtClean="0"/>
              <a:t>Pulmonaires</a:t>
            </a:r>
          </a:p>
          <a:p>
            <a:pPr marL="285750" indent="-285750">
              <a:buFontTx/>
              <a:buChar char="-"/>
            </a:pPr>
            <a:r>
              <a:rPr lang="fr-FR" sz="1400" dirty="0" smtClean="0"/>
              <a:t>Hépatiques</a:t>
            </a:r>
          </a:p>
          <a:p>
            <a:pPr marL="285750" indent="-285750">
              <a:buFontTx/>
              <a:buChar char="-"/>
            </a:pPr>
            <a:r>
              <a:rPr lang="fr-FR" sz="1400" dirty="0" smtClean="0"/>
              <a:t>….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16216" y="3212976"/>
            <a:ext cx="352636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TTT </a:t>
            </a:r>
            <a:r>
              <a:rPr lang="fr-FR" sz="2000" dirty="0" smtClean="0"/>
              <a:t>systémique : </a:t>
            </a:r>
            <a:r>
              <a:rPr lang="fr-FR" sz="2000" dirty="0" err="1" smtClean="0"/>
              <a:t>Antiangiogénique</a:t>
            </a:r>
            <a:endParaRPr lang="fr-FR" sz="2000" dirty="0" smtClean="0"/>
          </a:p>
          <a:p>
            <a:endParaRPr lang="fr-FR" sz="2000" dirty="0"/>
          </a:p>
          <a:p>
            <a:r>
              <a:rPr lang="fr-FR" sz="2000" dirty="0" smtClean="0"/>
              <a:t>Et/ou </a:t>
            </a:r>
          </a:p>
          <a:p>
            <a:endParaRPr lang="fr-FR" sz="2000" dirty="0"/>
          </a:p>
          <a:p>
            <a:r>
              <a:rPr lang="fr-FR" sz="2000" dirty="0" smtClean="0"/>
              <a:t>TTT chirurgical : néphrectomie +/- </a:t>
            </a:r>
            <a:r>
              <a:rPr lang="fr-FR" sz="2000" dirty="0" err="1" smtClean="0"/>
              <a:t>métastasectomie</a:t>
            </a:r>
            <a:endParaRPr lang="fr-FR" dirty="0"/>
          </a:p>
        </p:txBody>
      </p:sp>
      <p:pic>
        <p:nvPicPr>
          <p:cNvPr id="12" name="Picture 3" descr="C:\Users\edeline\Desktop\kidney_canc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93" y="1256183"/>
            <a:ext cx="1118291" cy="970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460574" y="1826590"/>
            <a:ext cx="1265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chemeClr val="accent2">
                    <a:lumMod val="75000"/>
                  </a:schemeClr>
                </a:solidFill>
              </a:rPr>
              <a:t>N0NxM0</a:t>
            </a:r>
            <a:endParaRPr lang="fr-FR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64803" y="1506435"/>
            <a:ext cx="8322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chemeClr val="accent2">
                    <a:lumMod val="75000"/>
                  </a:schemeClr>
                </a:solidFill>
              </a:rPr>
              <a:t>T1T2</a:t>
            </a:r>
            <a:endParaRPr lang="fr-FR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4" t="29113" r="29722" b="17161"/>
          <a:stretch/>
        </p:blipFill>
        <p:spPr bwMode="auto">
          <a:xfrm>
            <a:off x="3799857" y="1352624"/>
            <a:ext cx="1188011" cy="856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Oval 40"/>
          <p:cNvSpPr/>
          <p:nvPr/>
        </p:nvSpPr>
        <p:spPr>
          <a:xfrm>
            <a:off x="6194534" y="690224"/>
            <a:ext cx="3087698" cy="1916500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2" name="Straight Arrow Connector 41"/>
          <p:cNvCxnSpPr>
            <a:stCxn id="41" idx="4"/>
          </p:cNvCxnSpPr>
          <p:nvPr/>
        </p:nvCxnSpPr>
        <p:spPr>
          <a:xfrm>
            <a:off x="7738383" y="2606724"/>
            <a:ext cx="0" cy="360039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7676374" y="5977211"/>
            <a:ext cx="0" cy="360039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6516216" y="6337250"/>
            <a:ext cx="8802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SURVEILLANCE </a:t>
            </a:r>
            <a:endParaRPr lang="fr-FR" sz="2000" dirty="0"/>
          </a:p>
        </p:txBody>
      </p:sp>
      <p:sp>
        <p:nvSpPr>
          <p:cNvPr id="18" name="Content Placeholder 1"/>
          <p:cNvSpPr>
            <a:spLocks noGrp="1"/>
          </p:cNvSpPr>
          <p:nvPr>
            <p:ph idx="1"/>
          </p:nvPr>
        </p:nvSpPr>
        <p:spPr>
          <a:xfrm>
            <a:off x="509469" y="2606724"/>
            <a:ext cx="4501143" cy="2383282"/>
          </a:xfrm>
          <a:ln>
            <a:solidFill>
              <a:schemeClr val="accent2">
                <a:lumMod val="75000"/>
              </a:schemeClr>
            </a:solidFill>
          </a:ln>
        </p:spPr>
        <p:txBody>
          <a:bodyPr>
            <a:normAutofit fontScale="62500" lnSpcReduction="20000"/>
          </a:bodyPr>
          <a:lstStyle/>
          <a:p>
            <a:r>
              <a:rPr lang="fr-FR" dirty="0" smtClean="0"/>
              <a:t>Classification de Heng : </a:t>
            </a:r>
          </a:p>
          <a:p>
            <a:pPr>
              <a:buFontTx/>
              <a:buChar char="-"/>
            </a:pPr>
            <a:r>
              <a:rPr lang="fr-FR" dirty="0" smtClean="0"/>
              <a:t>Index de </a:t>
            </a:r>
            <a:r>
              <a:rPr lang="fr-FR" dirty="0" err="1" smtClean="0"/>
              <a:t>Karnofsky</a:t>
            </a:r>
            <a:r>
              <a:rPr lang="fr-FR" dirty="0" smtClean="0"/>
              <a:t> &lt; 80%</a:t>
            </a:r>
          </a:p>
          <a:p>
            <a:pPr>
              <a:buFontTx/>
              <a:buChar char="-"/>
            </a:pPr>
            <a:r>
              <a:rPr lang="fr-FR" dirty="0" err="1" smtClean="0"/>
              <a:t>Hb</a:t>
            </a:r>
            <a:r>
              <a:rPr lang="fr-FR" dirty="0" smtClean="0"/>
              <a:t> &lt; </a:t>
            </a:r>
            <a:r>
              <a:rPr lang="fr-FR" dirty="0" err="1" smtClean="0"/>
              <a:t>Nle</a:t>
            </a:r>
            <a:endParaRPr lang="fr-FR" dirty="0" smtClean="0"/>
          </a:p>
          <a:p>
            <a:pPr>
              <a:buFontTx/>
              <a:buChar char="-"/>
            </a:pPr>
            <a:r>
              <a:rPr lang="fr-FR" dirty="0"/>
              <a:t>I</a:t>
            </a:r>
            <a:r>
              <a:rPr lang="fr-FR" dirty="0" smtClean="0"/>
              <a:t>ntervalle diagnostic-traitement &gt; 1 an</a:t>
            </a:r>
          </a:p>
          <a:p>
            <a:pPr>
              <a:buFontTx/>
              <a:buChar char="-"/>
            </a:pPr>
            <a:r>
              <a:rPr lang="fr-FR" dirty="0" smtClean="0"/>
              <a:t>Calcémie corrigée &lt; </a:t>
            </a:r>
            <a:r>
              <a:rPr lang="fr-FR" dirty="0" err="1" smtClean="0"/>
              <a:t>Nle</a:t>
            </a:r>
            <a:endParaRPr lang="fr-FR" dirty="0" smtClean="0"/>
          </a:p>
          <a:p>
            <a:pPr>
              <a:buFontTx/>
              <a:buChar char="-"/>
            </a:pPr>
            <a:r>
              <a:rPr lang="fr-FR" dirty="0" err="1" smtClean="0"/>
              <a:t>Thrombocytémie</a:t>
            </a:r>
            <a:r>
              <a:rPr lang="fr-FR" dirty="0" smtClean="0"/>
              <a:t> &gt; </a:t>
            </a:r>
            <a:r>
              <a:rPr lang="fr-FR" dirty="0" err="1" smtClean="0"/>
              <a:t>Nle</a:t>
            </a:r>
            <a:endParaRPr lang="fr-FR" dirty="0" smtClean="0"/>
          </a:p>
          <a:p>
            <a:pPr>
              <a:buFontTx/>
              <a:buChar char="-"/>
            </a:pPr>
            <a:r>
              <a:rPr lang="fr-FR" dirty="0" smtClean="0"/>
              <a:t>Neutropénie &gt; </a:t>
            </a:r>
            <a:r>
              <a:rPr lang="fr-FR" dirty="0" err="1" smtClean="0"/>
              <a:t>Nle</a:t>
            </a:r>
            <a:endParaRPr lang="fr-FR" dirty="0"/>
          </a:p>
        </p:txBody>
      </p:sp>
      <p:cxnSp>
        <p:nvCxnSpPr>
          <p:cNvPr id="8" name="Straight Arrow Connector 7"/>
          <p:cNvCxnSpPr>
            <a:stCxn id="18" idx="3"/>
          </p:cNvCxnSpPr>
          <p:nvPr/>
        </p:nvCxnSpPr>
        <p:spPr>
          <a:xfrm>
            <a:off x="5010612" y="3798365"/>
            <a:ext cx="1156546" cy="0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958343" y="1509639"/>
            <a:ext cx="8322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chemeClr val="accent2">
                    <a:lumMod val="75000"/>
                  </a:schemeClr>
                </a:solidFill>
              </a:rPr>
              <a:t>T3T4</a:t>
            </a:r>
            <a:endParaRPr lang="fr-FR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741937" y="1781708"/>
            <a:ext cx="1265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chemeClr val="accent2">
                    <a:lumMod val="75000"/>
                  </a:schemeClr>
                </a:solidFill>
              </a:rPr>
              <a:t>N0NxM0</a:t>
            </a:r>
            <a:endParaRPr lang="fr-FR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4" name="Content Placeholder 1"/>
          <p:cNvSpPr txBox="1">
            <a:spLocks/>
          </p:cNvSpPr>
          <p:nvPr/>
        </p:nvSpPr>
        <p:spPr>
          <a:xfrm>
            <a:off x="523458" y="5121743"/>
            <a:ext cx="4514530" cy="645778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>
              <a:buNone/>
            </a:pPr>
            <a:r>
              <a:rPr lang="fr-FR" sz="1900" dirty="0" smtClean="0"/>
              <a:t>Nombre de métastases et </a:t>
            </a:r>
            <a:r>
              <a:rPr lang="fr-FR" sz="1900" dirty="0" err="1" smtClean="0"/>
              <a:t>résécabilité</a:t>
            </a:r>
            <a:endParaRPr lang="fr-FR" sz="1900" dirty="0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5037988" y="5301208"/>
            <a:ext cx="1156546" cy="0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2787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0" grpId="0"/>
      <p:bldP spid="11" grpId="0"/>
      <p:bldP spid="13" grpId="0"/>
      <p:bldP spid="14" grpId="0"/>
      <p:bldP spid="41" grpId="0" animBg="1"/>
      <p:bldP spid="50" grpId="0"/>
      <p:bldP spid="18" grpId="0" build="p" animBg="1"/>
      <p:bldP spid="22" grpId="0"/>
      <p:bldP spid="23" grpId="0"/>
      <p:bldP spid="24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-252909"/>
            <a:ext cx="8229600" cy="1143000"/>
          </a:xfrm>
        </p:spPr>
        <p:txBody>
          <a:bodyPr>
            <a:noAutofit/>
          </a:bodyPr>
          <a:lstStyle/>
          <a:p>
            <a:r>
              <a:rPr lang="fr-FR" sz="3200" dirty="0" smtClean="0"/>
              <a:t>Cas particulier des tumeurs kystiques : </a:t>
            </a:r>
            <a:endParaRPr lang="fr-FR" sz="3200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23528" y="1628800"/>
            <a:ext cx="8640960" cy="0"/>
          </a:xfrm>
          <a:prstGeom prst="straightConnector1">
            <a:avLst/>
          </a:prstGeom>
          <a:ln w="5715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81008" y="2764127"/>
            <a:ext cx="8640960" cy="0"/>
          </a:xfrm>
          <a:prstGeom prst="straightConnector1">
            <a:avLst/>
          </a:prstGeom>
          <a:ln w="5715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13269" y="4077072"/>
            <a:ext cx="8640960" cy="0"/>
          </a:xfrm>
          <a:prstGeom prst="straightConnector1">
            <a:avLst/>
          </a:prstGeom>
          <a:ln w="5715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23528" y="5157192"/>
            <a:ext cx="8640960" cy="0"/>
          </a:xfrm>
          <a:prstGeom prst="straightConnector1">
            <a:avLst/>
          </a:prstGeom>
          <a:ln w="5715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23528" y="6237312"/>
            <a:ext cx="8640960" cy="0"/>
          </a:xfrm>
          <a:prstGeom prst="straightConnector1">
            <a:avLst/>
          </a:prstGeom>
          <a:ln w="5715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187668" y="659259"/>
            <a:ext cx="41104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/>
              <a:t>Transformation maligne ? </a:t>
            </a:r>
            <a:endParaRPr lang="fr-FR" sz="2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6305828" y="4768193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50% </a:t>
            </a:r>
            <a:endParaRPr lang="fr-FR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6354581" y="5832212"/>
            <a:ext cx="888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&gt;95% </a:t>
            </a:r>
            <a:endParaRPr lang="fr-FR" b="1" dirty="0"/>
          </a:p>
        </p:txBody>
      </p:sp>
      <p:sp>
        <p:nvSpPr>
          <p:cNvPr id="20" name="Rectangle 19"/>
          <p:cNvSpPr/>
          <p:nvPr/>
        </p:nvSpPr>
        <p:spPr>
          <a:xfrm>
            <a:off x="6354581" y="2413423"/>
            <a:ext cx="13692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/>
              <a:t>0% -&gt; BENIN</a:t>
            </a:r>
            <a:endParaRPr lang="fr-FR" b="1" dirty="0"/>
          </a:p>
        </p:txBody>
      </p:sp>
      <p:sp>
        <p:nvSpPr>
          <p:cNvPr id="21" name="Rectangle 20"/>
          <p:cNvSpPr/>
          <p:nvPr/>
        </p:nvSpPr>
        <p:spPr>
          <a:xfrm>
            <a:off x="6323005" y="1259468"/>
            <a:ext cx="13692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/>
              <a:t>0% -&gt; BENIN</a:t>
            </a:r>
            <a:endParaRPr lang="fr-FR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6354581" y="3707740"/>
            <a:ext cx="522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5% </a:t>
            </a:r>
            <a:endParaRPr lang="fr-FR" b="1" dirty="0"/>
          </a:p>
        </p:txBody>
      </p:sp>
      <p:sp>
        <p:nvSpPr>
          <p:cNvPr id="25" name="Oval 24"/>
          <p:cNvSpPr/>
          <p:nvPr/>
        </p:nvSpPr>
        <p:spPr>
          <a:xfrm>
            <a:off x="3049573" y="1033219"/>
            <a:ext cx="5904656" cy="2152441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Oval 25"/>
          <p:cNvSpPr/>
          <p:nvPr/>
        </p:nvSpPr>
        <p:spPr>
          <a:xfrm>
            <a:off x="3235993" y="4708965"/>
            <a:ext cx="5904656" cy="224649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Oval 26"/>
          <p:cNvSpPr/>
          <p:nvPr/>
        </p:nvSpPr>
        <p:spPr>
          <a:xfrm>
            <a:off x="3078623" y="3601717"/>
            <a:ext cx="5904656" cy="908845"/>
          </a:xfrm>
          <a:prstGeom prst="ellipse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TextBox 27"/>
          <p:cNvSpPr txBox="1"/>
          <p:nvPr/>
        </p:nvSpPr>
        <p:spPr>
          <a:xfrm>
            <a:off x="5220072" y="1858977"/>
            <a:ext cx="25154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rgbClr val="00B050"/>
                </a:solidFill>
              </a:rPr>
              <a:t>ARRET du SUIVI</a:t>
            </a:r>
            <a:endParaRPr lang="fr-FR" sz="2800" b="1" dirty="0">
              <a:solidFill>
                <a:srgbClr val="00B05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075651" y="5493658"/>
            <a:ext cx="42963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rgbClr val="FF0000"/>
                </a:solidFill>
              </a:rPr>
              <a:t>EXERESE CHIRURGICALE</a:t>
            </a:r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222955" y="3794529"/>
            <a:ext cx="23940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SURVEILLANCE</a:t>
            </a:r>
            <a:endParaRPr lang="fr-FR" sz="28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47" t="78770" r="42327" b="8333"/>
          <a:stretch/>
        </p:blipFill>
        <p:spPr bwMode="auto">
          <a:xfrm>
            <a:off x="395536" y="1282578"/>
            <a:ext cx="3243028" cy="1145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51" t="17140" r="21356" b="37973"/>
          <a:stretch/>
        </p:blipFill>
        <p:spPr bwMode="auto">
          <a:xfrm>
            <a:off x="395536" y="2428214"/>
            <a:ext cx="3243028" cy="4177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" name="Group 31"/>
          <p:cNvGrpSpPr/>
          <p:nvPr/>
        </p:nvGrpSpPr>
        <p:grpSpPr>
          <a:xfrm>
            <a:off x="3563888" y="1052736"/>
            <a:ext cx="1208183" cy="5578653"/>
            <a:chOff x="539552" y="1052736"/>
            <a:chExt cx="1208183" cy="5578653"/>
          </a:xfrm>
        </p:grpSpPr>
        <p:pic>
          <p:nvPicPr>
            <p:cNvPr id="37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1052736"/>
              <a:ext cx="1195862" cy="11415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2173461"/>
              <a:ext cx="1208181" cy="1181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192" y="3354793"/>
              <a:ext cx="1183541" cy="11930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193" y="4505141"/>
              <a:ext cx="1183541" cy="10500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6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194" y="5554634"/>
              <a:ext cx="1183541" cy="1076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45141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20" grpId="0"/>
      <p:bldP spid="21" grpId="0"/>
      <p:bldP spid="22" grpId="0"/>
      <p:bldP spid="25" grpId="0" animBg="1"/>
      <p:bldP spid="26" grpId="0" animBg="1"/>
      <p:bldP spid="27" grpId="0" animBg="1"/>
      <p:bldP spid="28" grpId="0"/>
      <p:bldP spid="29" grpId="0"/>
      <p:bldP spid="30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Arrow Connector 5"/>
          <p:cNvCxnSpPr/>
          <p:nvPr/>
        </p:nvCxnSpPr>
        <p:spPr>
          <a:xfrm>
            <a:off x="211744" y="2895227"/>
            <a:ext cx="8640960" cy="0"/>
          </a:xfrm>
          <a:prstGeom prst="straightConnector1">
            <a:avLst/>
          </a:prstGeom>
          <a:ln w="5715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352078" y="1425496"/>
            <a:ext cx="47689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Saignement : 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Voies urinaires</a:t>
            </a:r>
          </a:p>
          <a:p>
            <a:pPr marL="285750" indent="-285750">
              <a:buFontTx/>
              <a:buChar char="-"/>
            </a:pPr>
            <a:r>
              <a:rPr lang="fr-FR" sz="2400" b="1" dirty="0" smtClean="0"/>
              <a:t>Rétro-péritonéal  -&gt; </a:t>
            </a:r>
            <a:endParaRPr lang="fr-FR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805336" y="1862894"/>
            <a:ext cx="14480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Risque vital</a:t>
            </a:r>
            <a:endParaRPr lang="fr-FR" sz="2400" b="1" dirty="0"/>
          </a:p>
        </p:txBody>
      </p:sp>
      <p:pic>
        <p:nvPicPr>
          <p:cNvPr id="1026" name="Picture 2" descr="http://urofrance.org/fileadmin/documents/data/PU/2004/PU-2004-00140207/Images/Image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080" y="2739985"/>
            <a:ext cx="3442408" cy="2581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Arrow Connector 15"/>
          <p:cNvCxnSpPr/>
          <p:nvPr/>
        </p:nvCxnSpPr>
        <p:spPr>
          <a:xfrm>
            <a:off x="715800" y="3929548"/>
            <a:ext cx="0" cy="517123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4606856" y="2302659"/>
            <a:ext cx="87181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++ si T &gt; 4 cm</a:t>
            </a:r>
            <a:endParaRPr lang="fr-FR" dirty="0"/>
          </a:p>
        </p:txBody>
      </p:sp>
      <p:sp>
        <p:nvSpPr>
          <p:cNvPr id="3" name="TextBox 2"/>
          <p:cNvSpPr txBox="1"/>
          <p:nvPr/>
        </p:nvSpPr>
        <p:spPr>
          <a:xfrm>
            <a:off x="-4280" y="4579725"/>
            <a:ext cx="1574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SURVEILLANCE</a:t>
            </a:r>
            <a:endParaRPr lang="fr-FR" dirty="0"/>
          </a:p>
        </p:txBody>
      </p:sp>
      <p:sp>
        <p:nvSpPr>
          <p:cNvPr id="18" name="TextBox 17"/>
          <p:cNvSpPr txBox="1"/>
          <p:nvPr/>
        </p:nvSpPr>
        <p:spPr>
          <a:xfrm>
            <a:off x="2813950" y="4575467"/>
            <a:ext cx="22738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Embolisation sélective</a:t>
            </a:r>
          </a:p>
          <a:p>
            <a:r>
              <a:rPr lang="fr-FR" dirty="0" smtClean="0"/>
              <a:t>Tumorectomie</a:t>
            </a:r>
          </a:p>
          <a:p>
            <a:r>
              <a:rPr lang="fr-FR" dirty="0" smtClean="0"/>
              <a:t>Néphrectomie</a:t>
            </a:r>
            <a:endParaRPr lang="fr-FR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3680795" y="3929547"/>
            <a:ext cx="0" cy="517123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7526012" y="5498797"/>
            <a:ext cx="0" cy="517123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-39776" y="2916161"/>
            <a:ext cx="21957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 smtClean="0"/>
              <a:t>Asymptomatique+</a:t>
            </a:r>
            <a:endParaRPr lang="fr-FR" b="1" dirty="0"/>
          </a:p>
          <a:p>
            <a:pPr algn="ctr"/>
            <a:r>
              <a:rPr lang="fr-FR" b="1" dirty="0"/>
              <a:t>&lt; 4cm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363872" y="291616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dirty="0" smtClean="0"/>
              <a:t>Symptômes persistants</a:t>
            </a:r>
            <a:endParaRPr lang="fr-FR" dirty="0"/>
          </a:p>
          <a:p>
            <a:pPr algn="ctr"/>
            <a:r>
              <a:rPr lang="fr-FR" dirty="0" smtClean="0"/>
              <a:t>ou</a:t>
            </a:r>
            <a:endParaRPr lang="fr-FR" dirty="0"/>
          </a:p>
          <a:p>
            <a:pPr algn="ctr"/>
            <a:r>
              <a:rPr lang="fr-FR" dirty="0"/>
              <a:t>&gt; 4cm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796485" y="6188872"/>
            <a:ext cx="14590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URGENCE !!</a:t>
            </a:r>
          </a:p>
          <a:p>
            <a:endParaRPr lang="fr-FR" dirty="0"/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92475" y="-5099"/>
            <a:ext cx="8852704" cy="1224135"/>
          </a:xfrm>
        </p:spPr>
        <p:txBody>
          <a:bodyPr>
            <a:normAutofit/>
          </a:bodyPr>
          <a:lstStyle/>
          <a:p>
            <a:r>
              <a:rPr lang="fr-FR" dirty="0" err="1" smtClean="0"/>
              <a:t>Angiomyolipome</a:t>
            </a:r>
            <a:r>
              <a:rPr lang="fr-FR" dirty="0" smtClean="0"/>
              <a:t> :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25263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7" grpId="0"/>
      <p:bldP spid="3" grpId="0"/>
      <p:bldP spid="18" grpId="0"/>
      <p:bldP spid="5" grpId="0"/>
      <p:bldP spid="11" grpId="0"/>
      <p:bldP spid="22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722313" y="2894013"/>
            <a:ext cx="7772400" cy="1362075"/>
          </a:xfrm>
        </p:spPr>
        <p:txBody>
          <a:bodyPr/>
          <a:lstStyle/>
          <a:p>
            <a:pPr algn="ctr"/>
            <a:r>
              <a:rPr lang="fr-FR" dirty="0" smtClean="0"/>
              <a:t>TUMEUR TESTICULE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2039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 smtClean="0"/>
          </a:p>
          <a:p>
            <a:endParaRPr lang="fr-FR" dirty="0"/>
          </a:p>
          <a:p>
            <a:r>
              <a:rPr lang="fr-FR" dirty="0" err="1" smtClean="0"/>
              <a:t>https</a:t>
            </a:r>
            <a:r>
              <a:rPr lang="fr-FR" dirty="0"/>
              <a:t>://</a:t>
            </a:r>
            <a:r>
              <a:rPr lang="fr-FR" dirty="0" err="1"/>
              <a:t>www.youtube.com</a:t>
            </a:r>
            <a:r>
              <a:rPr lang="fr-FR" dirty="0"/>
              <a:t>/</a:t>
            </a:r>
            <a:r>
              <a:rPr lang="fr-FR" dirty="0" err="1"/>
              <a:t>watch?v</a:t>
            </a:r>
            <a:r>
              <a:rPr lang="fr-FR" dirty="0"/>
              <a:t>=ZLdSF0hnmcQ</a:t>
            </a:r>
          </a:p>
        </p:txBody>
      </p:sp>
    </p:spTree>
    <p:extLst>
      <p:ext uri="{BB962C8B-B14F-4D97-AF65-F5344CB8AC3E}">
        <p14:creationId xmlns:p14="http://schemas.microsoft.com/office/powerpoint/2010/main" val="392827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EPIDEMIOLOGIE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-FR" dirty="0" smtClean="0"/>
              <a:t>90 à 95% tumeurs germinales: </a:t>
            </a:r>
            <a:r>
              <a:rPr lang="fr-FR" dirty="0" err="1" smtClean="0"/>
              <a:t>séminomateuses</a:t>
            </a:r>
            <a:r>
              <a:rPr lang="fr-FR" dirty="0" smtClean="0"/>
              <a:t> ou non </a:t>
            </a:r>
            <a:r>
              <a:rPr lang="fr-FR" dirty="0" err="1" smtClean="0"/>
              <a:t>séminomateuses</a:t>
            </a:r>
            <a:r>
              <a:rPr lang="fr-FR" dirty="0" smtClean="0"/>
              <a:t> (T. sac vitellin, </a:t>
            </a:r>
            <a:r>
              <a:rPr lang="fr-FR" dirty="0" err="1" smtClean="0"/>
              <a:t>chorioK</a:t>
            </a:r>
            <a:r>
              <a:rPr lang="fr-FR" dirty="0" smtClean="0"/>
              <a:t>, C embryonnaire, </a:t>
            </a:r>
            <a:r>
              <a:rPr lang="fr-FR" dirty="0" err="1" smtClean="0"/>
              <a:t>teratome</a:t>
            </a:r>
            <a:r>
              <a:rPr lang="fr-FR" dirty="0" smtClean="0"/>
              <a:t>)</a:t>
            </a:r>
          </a:p>
          <a:p>
            <a:r>
              <a:rPr lang="fr-FR" dirty="0" smtClean="0"/>
              <a:t>T. bénigne exceptionnelle: kyste </a:t>
            </a:r>
            <a:r>
              <a:rPr lang="fr-FR" dirty="0" err="1" smtClean="0"/>
              <a:t>dermoïde</a:t>
            </a:r>
            <a:r>
              <a:rPr lang="fr-FR" dirty="0" smtClean="0"/>
              <a:t>, T à C </a:t>
            </a:r>
            <a:r>
              <a:rPr lang="fr-FR" dirty="0" err="1" smtClean="0"/>
              <a:t>Leydig</a:t>
            </a:r>
            <a:endParaRPr lang="fr-FR" dirty="0" smtClean="0"/>
          </a:p>
          <a:p>
            <a:r>
              <a:rPr lang="fr-FR" dirty="0" smtClean="0"/>
              <a:t>Tumeurs rares:4,5 nouveaux cas/100000/an, en augmentation</a:t>
            </a:r>
          </a:p>
          <a:p>
            <a:r>
              <a:rPr lang="fr-FR" dirty="0" smtClean="0"/>
              <a:t>Sujet jeune: 3</a:t>
            </a:r>
            <a:r>
              <a:rPr lang="fr-FR" baseline="30000" dirty="0" smtClean="0"/>
              <a:t>ème</a:t>
            </a:r>
            <a:r>
              <a:rPr lang="fr-FR" dirty="0" smtClean="0"/>
              <a:t> décade  (et 60-70 ans) pour TGNS, 4</a:t>
            </a:r>
            <a:r>
              <a:rPr lang="fr-FR" baseline="30000" dirty="0" smtClean="0"/>
              <a:t>ème</a:t>
            </a:r>
            <a:r>
              <a:rPr lang="fr-FR" dirty="0" smtClean="0"/>
              <a:t> décade pour TGS.</a:t>
            </a:r>
          </a:p>
          <a:p>
            <a:r>
              <a:rPr lang="fr-FR" dirty="0" err="1" smtClean="0"/>
              <a:t>FdR</a:t>
            </a:r>
            <a:r>
              <a:rPr lang="fr-FR" dirty="0" smtClean="0"/>
              <a:t>: cryptorchidie (x5 à10), </a:t>
            </a:r>
            <a:r>
              <a:rPr lang="fr-FR" dirty="0" err="1" smtClean="0"/>
              <a:t>atcd</a:t>
            </a:r>
            <a:r>
              <a:rPr lang="fr-FR" dirty="0" smtClean="0"/>
              <a:t> familial 1</a:t>
            </a:r>
            <a:r>
              <a:rPr lang="fr-FR" baseline="30000" dirty="0" smtClean="0"/>
              <a:t>er</a:t>
            </a:r>
            <a:r>
              <a:rPr lang="fr-FR" dirty="0" smtClean="0"/>
              <a:t> degré, </a:t>
            </a:r>
            <a:r>
              <a:rPr lang="fr-FR" dirty="0" err="1" smtClean="0"/>
              <a:t>T</a:t>
            </a:r>
            <a:r>
              <a:rPr lang="fr-FR" dirty="0" smtClean="0"/>
              <a:t> </a:t>
            </a:r>
            <a:r>
              <a:rPr lang="fr-FR" dirty="0" err="1" smtClean="0"/>
              <a:t>controlat</a:t>
            </a:r>
            <a:r>
              <a:rPr lang="fr-FR" dirty="0" smtClean="0"/>
              <a:t>., infertilité, Klinefelter.</a:t>
            </a:r>
          </a:p>
          <a:p>
            <a:r>
              <a:rPr lang="fr-FR" dirty="0" smtClean="0"/>
              <a:t>Bon pronostic: 96% survie à 5 ans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61078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DIAGNOSTIC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fr-FR" u="sng" dirty="0" smtClean="0"/>
              <a:t>Examen clinique:</a:t>
            </a:r>
          </a:p>
          <a:p>
            <a:pPr lvl="1"/>
            <a:r>
              <a:rPr lang="fr-FR" dirty="0" smtClean="0"/>
              <a:t>Masse scrotale pierreuse et indolore. </a:t>
            </a:r>
          </a:p>
          <a:p>
            <a:pPr lvl="1"/>
            <a:r>
              <a:rPr lang="fr-FR" dirty="0" smtClean="0"/>
              <a:t>Gynécomastie</a:t>
            </a:r>
          </a:p>
          <a:p>
            <a:pPr lvl="1"/>
            <a:r>
              <a:rPr lang="fr-FR" dirty="0" smtClean="0"/>
              <a:t>Métastase </a:t>
            </a:r>
            <a:r>
              <a:rPr lang="fr-FR" dirty="0" err="1" smtClean="0"/>
              <a:t>prévalente</a:t>
            </a:r>
            <a:r>
              <a:rPr lang="fr-FR" dirty="0" smtClean="0"/>
              <a:t>: </a:t>
            </a:r>
            <a:r>
              <a:rPr lang="fr-FR" dirty="0" err="1" smtClean="0"/>
              <a:t>Gg</a:t>
            </a:r>
            <a:r>
              <a:rPr lang="fr-FR" dirty="0" smtClean="0"/>
              <a:t> </a:t>
            </a:r>
            <a:r>
              <a:rPr lang="fr-FR" dirty="0" err="1" smtClean="0"/>
              <a:t>Troisier</a:t>
            </a:r>
            <a:r>
              <a:rPr lang="fr-FR" dirty="0" smtClean="0"/>
              <a:t> ou </a:t>
            </a:r>
            <a:r>
              <a:rPr lang="fr-FR" dirty="0" err="1" smtClean="0"/>
              <a:t>synd</a:t>
            </a:r>
            <a:r>
              <a:rPr lang="fr-FR" dirty="0" smtClean="0"/>
              <a:t> masse </a:t>
            </a:r>
            <a:r>
              <a:rPr lang="fr-FR" dirty="0" err="1" smtClean="0"/>
              <a:t>abdo</a:t>
            </a:r>
            <a:r>
              <a:rPr lang="fr-FR" dirty="0" smtClean="0"/>
              <a:t> (</a:t>
            </a:r>
            <a:r>
              <a:rPr lang="fr-FR" dirty="0" err="1" smtClean="0"/>
              <a:t>bulking</a:t>
            </a:r>
            <a:r>
              <a:rPr lang="fr-FR" dirty="0" smtClean="0"/>
              <a:t> </a:t>
            </a:r>
            <a:r>
              <a:rPr lang="fr-FR" dirty="0" err="1" smtClean="0"/>
              <a:t>disease</a:t>
            </a:r>
            <a:r>
              <a:rPr lang="fr-FR" dirty="0" smtClean="0"/>
              <a:t>)</a:t>
            </a:r>
          </a:p>
          <a:p>
            <a:r>
              <a:rPr lang="fr-FR" u="sng" dirty="0" smtClean="0"/>
              <a:t>Marqueurs:</a:t>
            </a:r>
            <a:r>
              <a:rPr lang="fr-FR" dirty="0" smtClean="0"/>
              <a:t> LDH, HCG </a:t>
            </a:r>
            <a:r>
              <a:rPr lang="fr-FR" b="1" dirty="0" smtClean="0"/>
              <a:t>totaux</a:t>
            </a:r>
            <a:r>
              <a:rPr lang="fr-FR" dirty="0" smtClean="0"/>
              <a:t>, </a:t>
            </a:r>
            <a:r>
              <a:rPr lang="fr-FR" dirty="0" err="1" smtClean="0"/>
              <a:t>alphaFP</a:t>
            </a:r>
            <a:endParaRPr lang="fr-FR" dirty="0" smtClean="0"/>
          </a:p>
          <a:p>
            <a:pPr lvl="1"/>
            <a:r>
              <a:rPr lang="fr-FR" dirty="0"/>
              <a:t>LDH: volume tumoral</a:t>
            </a:r>
          </a:p>
          <a:p>
            <a:pPr lvl="1"/>
            <a:r>
              <a:rPr lang="fr-FR" dirty="0" err="1"/>
              <a:t>alphaFP</a:t>
            </a:r>
            <a:r>
              <a:rPr lang="fr-FR" dirty="0"/>
              <a:t>=TGNS</a:t>
            </a:r>
          </a:p>
          <a:p>
            <a:pPr lvl="1"/>
            <a:r>
              <a:rPr lang="fr-FR" dirty="0"/>
              <a:t>Marqueurs négatifs: TGS++</a:t>
            </a:r>
            <a:r>
              <a:rPr lang="fr-FR" dirty="0" smtClean="0"/>
              <a:t>+</a:t>
            </a:r>
          </a:p>
          <a:p>
            <a:r>
              <a:rPr lang="fr-FR" u="sng" dirty="0" smtClean="0"/>
              <a:t>Echographie:</a:t>
            </a:r>
            <a:r>
              <a:rPr lang="fr-FR" dirty="0" smtClean="0"/>
              <a:t> Se♯100%, testicule </a:t>
            </a:r>
            <a:r>
              <a:rPr lang="fr-FR" dirty="0" err="1" smtClean="0"/>
              <a:t>controlat</a:t>
            </a:r>
            <a:r>
              <a:rPr lang="fr-FR" dirty="0" smtClean="0"/>
              <a:t>., </a:t>
            </a:r>
            <a:r>
              <a:rPr lang="fr-FR" dirty="0" err="1" smtClean="0"/>
              <a:t>microcalcifications</a:t>
            </a:r>
            <a:endParaRPr lang="fr-FR" dirty="0" smtClean="0"/>
          </a:p>
          <a:p>
            <a:r>
              <a:rPr lang="fr-FR" u="sng" dirty="0"/>
              <a:t>TDM TAP ++</a:t>
            </a:r>
            <a:r>
              <a:rPr lang="fr-FR" u="sng" dirty="0" smtClean="0"/>
              <a:t>+ (+/- cérébral):</a:t>
            </a:r>
            <a:r>
              <a:rPr lang="fr-FR" dirty="0" smtClean="0"/>
              <a:t> </a:t>
            </a:r>
            <a:r>
              <a:rPr lang="fr-FR" dirty="0" err="1"/>
              <a:t>gg</a:t>
            </a:r>
            <a:r>
              <a:rPr lang="fr-FR" dirty="0"/>
              <a:t> </a:t>
            </a:r>
            <a:r>
              <a:rPr lang="fr-FR" dirty="0" err="1" smtClean="0"/>
              <a:t>rétroP</a:t>
            </a:r>
            <a:r>
              <a:rPr lang="fr-FR" dirty="0" smtClean="0"/>
              <a:t> (</a:t>
            </a:r>
            <a:r>
              <a:rPr lang="fr-FR" dirty="0" err="1" smtClean="0"/>
              <a:t>lymphophile</a:t>
            </a:r>
            <a:r>
              <a:rPr lang="fr-FR" dirty="0" smtClean="0"/>
              <a:t>+++),   foie, poumon, médiastin,                                                         (TGNS M+ poumon, mauvais pronostic IGCCCG)</a:t>
            </a:r>
            <a:endParaRPr lang="fr-FR" dirty="0"/>
          </a:p>
          <a:p>
            <a:endParaRPr lang="fr-FR" dirty="0" smtClean="0"/>
          </a:p>
          <a:p>
            <a:pPr lvl="1"/>
            <a:endParaRPr lang="fr-FR" dirty="0"/>
          </a:p>
        </p:txBody>
      </p:sp>
      <p:pic>
        <p:nvPicPr>
          <p:cNvPr id="4" name="Image 3" descr="photo-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835" y="3549770"/>
            <a:ext cx="1678140" cy="1258605"/>
          </a:xfrm>
          <a:prstGeom prst="rect">
            <a:avLst/>
          </a:prstGeom>
        </p:spPr>
      </p:pic>
      <p:pic>
        <p:nvPicPr>
          <p:cNvPr id="5" name="Picture 3" descr="palpa te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7205836" y="2170357"/>
            <a:ext cx="1678140" cy="1120645"/>
          </a:xfrm>
          <a:prstGeom prst="rect">
            <a:avLst/>
          </a:prstGeom>
          <a:noFill/>
          <a:ln/>
        </p:spPr>
      </p:pic>
      <p:pic>
        <p:nvPicPr>
          <p:cNvPr id="6" name="Image 5" descr="retroP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05836" y="5036000"/>
            <a:ext cx="1695809" cy="109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968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PRISE EN CHARGE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-FR" u="sng" dirty="0" smtClean="0"/>
              <a:t>CECOS:</a:t>
            </a:r>
            <a:r>
              <a:rPr lang="fr-FR" dirty="0" smtClean="0"/>
              <a:t> médico-légal</a:t>
            </a:r>
          </a:p>
          <a:p>
            <a:pPr lvl="1"/>
            <a:r>
              <a:rPr lang="fr-FR" dirty="0"/>
              <a:t>Sérologies (HBV, HCV, VIH et syphilis)</a:t>
            </a:r>
          </a:p>
          <a:p>
            <a:pPr lvl="1"/>
            <a:r>
              <a:rPr lang="fr-FR" dirty="0"/>
              <a:t>1 ou 2 prélèvements</a:t>
            </a:r>
          </a:p>
          <a:p>
            <a:pPr lvl="1"/>
            <a:r>
              <a:rPr lang="fr-FR" dirty="0"/>
              <a:t>Avant chirurgie de préférence, </a:t>
            </a:r>
            <a:r>
              <a:rPr lang="fr-FR" dirty="0" err="1"/>
              <a:t>tjs</a:t>
            </a:r>
            <a:r>
              <a:rPr lang="fr-FR" dirty="0"/>
              <a:t> </a:t>
            </a:r>
            <a:r>
              <a:rPr lang="fr-FR" dirty="0" err="1"/>
              <a:t>avt</a:t>
            </a:r>
            <a:r>
              <a:rPr lang="fr-FR" dirty="0"/>
              <a:t> chimio (radio</a:t>
            </a:r>
            <a:r>
              <a:rPr lang="fr-FR" dirty="0" smtClean="0"/>
              <a:t>)</a:t>
            </a:r>
          </a:p>
          <a:p>
            <a:r>
              <a:rPr lang="fr-FR" u="sng" dirty="0" smtClean="0"/>
              <a:t>Chirurgie:</a:t>
            </a:r>
          </a:p>
          <a:p>
            <a:pPr lvl="1"/>
            <a:r>
              <a:rPr lang="fr-FR" dirty="0" err="1"/>
              <a:t>Orchidectomie</a:t>
            </a:r>
            <a:r>
              <a:rPr lang="fr-FR" dirty="0"/>
              <a:t> élargie au cordon par voie inguinale.</a:t>
            </a:r>
          </a:p>
          <a:p>
            <a:pPr lvl="1"/>
            <a:r>
              <a:rPr lang="fr-FR" dirty="0"/>
              <a:t>Clampage 1</a:t>
            </a:r>
            <a:r>
              <a:rPr lang="fr-FR" baseline="30000" dirty="0"/>
              <a:t>er</a:t>
            </a:r>
            <a:r>
              <a:rPr lang="fr-FR" dirty="0"/>
              <a:t> du cordon.</a:t>
            </a:r>
          </a:p>
          <a:p>
            <a:pPr lvl="1"/>
            <a:r>
              <a:rPr lang="fr-FR" dirty="0"/>
              <a:t>Tumorectomie exceptionnelle. Pas de biopsie</a:t>
            </a:r>
          </a:p>
          <a:p>
            <a:pPr lvl="1"/>
            <a:r>
              <a:rPr lang="fr-FR" dirty="0"/>
              <a:t>+/- prothèse</a:t>
            </a:r>
            <a:r>
              <a:rPr lang="fr-FR" dirty="0" smtClean="0"/>
              <a:t>.</a:t>
            </a:r>
            <a:endParaRPr lang="fr-FR" u="sng" dirty="0" smtClean="0"/>
          </a:p>
          <a:p>
            <a:r>
              <a:rPr lang="fr-FR" u="sng" dirty="0" smtClean="0"/>
              <a:t>Décroissance marqueurs:</a:t>
            </a:r>
            <a:r>
              <a:rPr lang="fr-FR" dirty="0" smtClean="0"/>
              <a:t> </a:t>
            </a:r>
          </a:p>
          <a:p>
            <a:pPr lvl="1"/>
            <a:r>
              <a:rPr lang="fr-FR" dirty="0" smtClean="0"/>
              <a:t>½ vie 2-3j pour HCG et 5-7j pour AFP</a:t>
            </a:r>
          </a:p>
          <a:p>
            <a:pPr marL="228600" lvl="1" indent="0">
              <a:buNone/>
            </a:pPr>
            <a:endParaRPr lang="fr-FR" dirty="0" smtClean="0"/>
          </a:p>
        </p:txBody>
      </p:sp>
      <p:pic>
        <p:nvPicPr>
          <p:cNvPr id="4" name="Picture 3" descr="prothèse tesiculai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7259459" y="4870450"/>
            <a:ext cx="1625334" cy="1463016"/>
          </a:xfrm>
          <a:prstGeom prst="rect">
            <a:avLst/>
          </a:prstGeom>
          <a:noFill/>
          <a:ln/>
        </p:spPr>
      </p:pic>
      <p:pic>
        <p:nvPicPr>
          <p:cNvPr id="5" name="Picture 4" descr="séminome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7259459" y="2501920"/>
            <a:ext cx="1625334" cy="2169321"/>
          </a:xfrm>
          <a:prstGeom prst="rect">
            <a:avLst/>
          </a:prstGeom>
          <a:noFill/>
          <a:ln/>
        </p:spPr>
      </p:pic>
    </p:spTree>
    <p:extLst>
      <p:ext uri="{BB962C8B-B14F-4D97-AF65-F5344CB8AC3E}">
        <p14:creationId xmlns:p14="http://schemas.microsoft.com/office/powerpoint/2010/main" val="534268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TRAITEMENT: stade I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199" y="2209800"/>
            <a:ext cx="6832122" cy="3916363"/>
          </a:xfrm>
        </p:spPr>
        <p:txBody>
          <a:bodyPr>
            <a:normAutofit fontScale="62500" lnSpcReduction="20000"/>
          </a:bodyPr>
          <a:lstStyle/>
          <a:p>
            <a:r>
              <a:rPr lang="fr-FR" dirty="0" smtClean="0"/>
              <a:t>TGS</a:t>
            </a:r>
          </a:p>
          <a:p>
            <a:pPr lvl="1"/>
            <a:r>
              <a:rPr lang="fr-FR" dirty="0" smtClean="0"/>
              <a:t>surveillance (</a:t>
            </a:r>
            <a:r>
              <a:rPr lang="fr-FR" dirty="0" err="1" smtClean="0"/>
              <a:t>compliance</a:t>
            </a:r>
            <a:r>
              <a:rPr lang="fr-FR" dirty="0" smtClean="0"/>
              <a:t>, pas de F mauvais pronostic): 20% récidive 5 ans, 97 à 100% SS.</a:t>
            </a:r>
          </a:p>
          <a:p>
            <a:pPr lvl="1"/>
            <a:r>
              <a:rPr lang="fr-FR" dirty="0" smtClean="0"/>
              <a:t>Chimio </a:t>
            </a:r>
            <a:r>
              <a:rPr lang="fr-FR" dirty="0" err="1" smtClean="0"/>
              <a:t>carbo</a:t>
            </a:r>
            <a:r>
              <a:rPr lang="fr-FR" dirty="0" smtClean="0"/>
              <a:t> AUC7: 5% récidive à 4 ans.</a:t>
            </a:r>
          </a:p>
          <a:p>
            <a:pPr lvl="1"/>
            <a:r>
              <a:rPr lang="fr-FR" dirty="0" smtClean="0"/>
              <a:t>RT para-</a:t>
            </a:r>
            <a:r>
              <a:rPr lang="fr-FR" dirty="0" err="1" smtClean="0"/>
              <a:t>Ao</a:t>
            </a:r>
            <a:r>
              <a:rPr lang="fr-FR" dirty="0" smtClean="0"/>
              <a:t> (20Gy): 5 % récidive à 4 ans.</a:t>
            </a:r>
          </a:p>
          <a:p>
            <a:pPr lvl="1">
              <a:buNone/>
            </a:pPr>
            <a:endParaRPr lang="fr-FR" dirty="0" smtClean="0"/>
          </a:p>
          <a:p>
            <a:r>
              <a:rPr lang="fr-FR" dirty="0" smtClean="0"/>
              <a:t>TGNS</a:t>
            </a:r>
          </a:p>
          <a:p>
            <a:pPr lvl="1"/>
            <a:r>
              <a:rPr lang="fr-FR" dirty="0" smtClean="0"/>
              <a:t>Surveillance: 30% récidive, jusqu’à 50% si emboles </a:t>
            </a:r>
            <a:r>
              <a:rPr lang="fr-FR" dirty="0" err="1" smtClean="0"/>
              <a:t>vasc</a:t>
            </a:r>
            <a:r>
              <a:rPr lang="fr-FR" dirty="0" smtClean="0"/>
              <a:t>. 80% dans la 1</a:t>
            </a:r>
            <a:r>
              <a:rPr lang="fr-FR" baseline="30000" dirty="0" smtClean="0"/>
              <a:t>ère</a:t>
            </a:r>
            <a:r>
              <a:rPr lang="fr-FR" dirty="0" smtClean="0"/>
              <a:t> année dont 90% </a:t>
            </a:r>
            <a:r>
              <a:rPr lang="fr-FR" dirty="0" err="1" smtClean="0"/>
              <a:t>rétroP</a:t>
            </a:r>
            <a:endParaRPr lang="fr-FR" dirty="0" smtClean="0"/>
          </a:p>
          <a:p>
            <a:pPr lvl="1"/>
            <a:r>
              <a:rPr lang="fr-FR" dirty="0" smtClean="0"/>
              <a:t>Chimio: 2 BEP (3% récidive à 8 ans).</a:t>
            </a:r>
          </a:p>
          <a:p>
            <a:pPr lvl="1"/>
            <a:r>
              <a:rPr lang="fr-FR" dirty="0" err="1" smtClean="0"/>
              <a:t>Lymphadénectomie</a:t>
            </a:r>
            <a:r>
              <a:rPr lang="fr-FR" dirty="0" smtClean="0"/>
              <a:t> de </a:t>
            </a:r>
            <a:r>
              <a:rPr lang="fr-FR" dirty="0" err="1" smtClean="0"/>
              <a:t>stadification</a:t>
            </a:r>
            <a:r>
              <a:rPr lang="fr-FR" dirty="0" smtClean="0"/>
              <a:t>.</a:t>
            </a:r>
          </a:p>
          <a:p>
            <a:pPr lvl="1">
              <a:buNone/>
            </a:pPr>
            <a:endParaRPr lang="fr-FR" dirty="0" smtClean="0"/>
          </a:p>
          <a:p>
            <a:r>
              <a:rPr lang="fr-FR" dirty="0" smtClean="0"/>
              <a:t>NGIT: RT scrotale</a:t>
            </a:r>
          </a:p>
        </p:txBody>
      </p:sp>
      <p:pic>
        <p:nvPicPr>
          <p:cNvPr id="4" name="Image 3" descr="TGN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59325" y="4572226"/>
            <a:ext cx="2643160" cy="126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353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199" y="305160"/>
            <a:ext cx="6508377" cy="78716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TRAITEMENT: patients N+/M+</a:t>
            </a:r>
            <a:endParaRPr lang="fr-FR" dirty="0"/>
          </a:p>
        </p:txBody>
      </p:sp>
      <p:pic>
        <p:nvPicPr>
          <p:cNvPr id="4" name="Espace réservé du contenu 3" descr="M+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36688" y="1485899"/>
            <a:ext cx="5750376" cy="5184393"/>
          </a:xfrm>
        </p:spPr>
      </p:pic>
      <p:sp>
        <p:nvSpPr>
          <p:cNvPr id="5" name="ZoneTexte 4"/>
          <p:cNvSpPr txBox="1"/>
          <p:nvPr/>
        </p:nvSpPr>
        <p:spPr>
          <a:xfrm>
            <a:off x="7241622" y="2794958"/>
            <a:ext cx="161770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Traitement des TGT M+ fonction de l’histologie et du groupe pronostique IGCCCG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67583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Noir .thmx</Template>
  <TotalTime>1081</TotalTime>
  <Words>5515</Words>
  <Application>Microsoft Macintosh PowerPoint</Application>
  <PresentationFormat>Présentation à l'écran (4:3)</PresentationFormat>
  <Paragraphs>1274</Paragraphs>
  <Slides>227</Slides>
  <Notes>45</Notes>
  <HiddenSlides>0</HiddenSlides>
  <MMClips>3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227</vt:i4>
      </vt:variant>
    </vt:vector>
  </HeadingPairs>
  <TitlesOfParts>
    <vt:vector size="228" baseType="lpstr">
      <vt:lpstr>Thème Office</vt:lpstr>
      <vt:lpstr>SEMIOLOGIE DES AFFECTIONS de l’APPAREIL URINAIRE</vt:lpstr>
      <vt:lpstr>PLAN</vt:lpstr>
      <vt:lpstr>ANATOMIE   UROLOGIQUE</vt:lpstr>
      <vt:lpstr>Présentation PowerPoint</vt:lpstr>
      <vt:lpstr>Présentation PowerPoint</vt:lpstr>
      <vt:lpstr>Présentation PowerPoint</vt:lpstr>
      <vt:lpstr>Surrénales</vt:lpstr>
      <vt:lpstr>REINS</vt:lpstr>
      <vt:lpstr>Fascias rénaux</vt:lpstr>
      <vt:lpstr>Rapports anatomiques</vt:lpstr>
      <vt:lpstr>Présentation PowerPoint</vt:lpstr>
      <vt:lpstr>VARIANTES ANATOMIQUES</vt:lpstr>
      <vt:lpstr>Physiologie rénale (1)</vt:lpstr>
      <vt:lpstr>Anatomie : rein</vt:lpstr>
      <vt:lpstr>Voie excrétrice</vt:lpstr>
      <vt:lpstr>URETERE: trajet en dedans et en avant</vt:lpstr>
      <vt:lpstr>Portion intra-murale: système anti-reflux</vt:lpstr>
      <vt:lpstr>Vessie</vt:lpstr>
      <vt:lpstr>Présentation PowerPoint</vt:lpstr>
      <vt:lpstr>Présentation PowerPoint</vt:lpstr>
      <vt:lpstr>Présentation PowerPoint</vt:lpstr>
      <vt:lpstr>SPHINCTERS</vt:lpstr>
      <vt:lpstr>URETRE</vt:lpstr>
      <vt:lpstr>PROSTATE et VESICULES SEMINALES</vt:lpstr>
      <vt:lpstr>OGE masculins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SYMPTOMES (1)</vt:lpstr>
      <vt:lpstr>SYMPTOMES (2)</vt:lpstr>
      <vt:lpstr>TR: volume prostate, « consistance », douleur</vt:lpstr>
      <vt:lpstr>Présentation PowerPoint</vt:lpstr>
      <vt:lpstr>EXAMENS PARACLINIQUES: LABO</vt:lpstr>
      <vt:lpstr>IMAGERIE: ECHOGRAPHIE++</vt:lpstr>
      <vt:lpstr>RADIOGRAPHIE STANDARD</vt:lpstr>
      <vt:lpstr>SCANNER</vt:lpstr>
      <vt:lpstr>IRM</vt:lpstr>
      <vt:lpstr>Scintigraphie osseuse Tc99m</vt:lpstr>
      <vt:lpstr>TEP-scanner (choline ou 18-FDG)</vt:lpstr>
      <vt:lpstr>urétrocystoscopie</vt:lpstr>
      <vt:lpstr>Bilan Urodynamique</vt:lpstr>
      <vt:lpstr>COLIQUE NEPHRETIQUE AIGUE ET MALADIE LITHIASIQUE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SYNDROME de la jonction pyelo-ureterale</vt:lpstr>
      <vt:lpstr>Présentation PowerPoint</vt:lpstr>
      <vt:lpstr>TUMEURS DU REIN</vt:lpstr>
      <vt:lpstr>Présentation PowerPoint</vt:lpstr>
      <vt:lpstr>Anatomopathologie : </vt:lpstr>
      <vt:lpstr>Histoire naturelle : </vt:lpstr>
      <vt:lpstr>Histoire naturelle : </vt:lpstr>
      <vt:lpstr>Signes d’appel : </vt:lpstr>
      <vt:lpstr>Complications : </vt:lpstr>
      <vt:lpstr>Diagnostic : </vt:lpstr>
      <vt:lpstr>Bilan préthérapeutique</vt:lpstr>
      <vt:lpstr>Consultation d’oncogénétique</vt:lpstr>
      <vt:lpstr>Traitement : validé en RCP  </vt:lpstr>
      <vt:lpstr>Néphrectomie : principes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Traitement : validé en RCP  </vt:lpstr>
      <vt:lpstr>Traitement : validé en RCP  </vt:lpstr>
      <vt:lpstr>Cas particulier des tumeurs kystiques : </vt:lpstr>
      <vt:lpstr>Angiomyolipome : </vt:lpstr>
      <vt:lpstr>TUMEUR TESTICULE</vt:lpstr>
      <vt:lpstr>Présentation PowerPoint</vt:lpstr>
      <vt:lpstr>EPIDEMIOLOGIE</vt:lpstr>
      <vt:lpstr>DIAGNOSTIC</vt:lpstr>
      <vt:lpstr>PRISE EN CHARGE</vt:lpstr>
      <vt:lpstr>TRAITEMENT: stade I</vt:lpstr>
      <vt:lpstr>TRAITEMENT: patients N+/M+</vt:lpstr>
      <vt:lpstr>EN RESUME…</vt:lpstr>
      <vt:lpstr>SURVEILLANCE</vt:lpstr>
      <vt:lpstr>MASSES RESIDUELLES</vt:lpstr>
      <vt:lpstr>Présentation PowerPoint</vt:lpstr>
      <vt:lpstr>TUMEUR DE VESSIE</vt:lpstr>
      <vt:lpstr>EPIDEMIOLOGIE</vt:lpstr>
      <vt:lpstr>Tumeur Vessie Non Infiltrant le Muscle</vt:lpstr>
      <vt:lpstr>TVNIM: HEXVIX</vt:lpstr>
      <vt:lpstr>Risque récidive et progression: www.eortc.be/tools/bladdercalculator </vt:lpstr>
      <vt:lpstr>TVNIM: INSTILLATIONS (1)</vt:lpstr>
      <vt:lpstr>TVNIM: INSTILLATIONS  – CHIMIOTHERAPIE - (3)</vt:lpstr>
      <vt:lpstr>TVNIM: INSTILLATIONS  - IMMUNOTHERAPIE - (4)</vt:lpstr>
      <vt:lpstr>TVNIM: SURVEILLANCE </vt:lpstr>
      <vt:lpstr>Tumeur Vessie Infiltrant le Muscle</vt:lpstr>
      <vt:lpstr>TRAITEMENT CHIRURGICAL</vt:lpstr>
      <vt:lpstr>DERIVATION URINAIRE: BRICKER</vt:lpstr>
      <vt:lpstr>DERIVATION URINAIRE: MIAMI</vt:lpstr>
      <vt:lpstr>DERIVATION URINAIRE: ENTEROCYSTOPLASTIE</vt:lpstr>
      <vt:lpstr>Tumeur urotheliale haut appareil</vt:lpstr>
      <vt:lpstr>Présentation PowerPoint</vt:lpstr>
      <vt:lpstr>TUMEUR PENIS</vt:lpstr>
      <vt:lpstr>Présentation PowerPoint</vt:lpstr>
      <vt:lpstr>Présentation PowerPoint</vt:lpstr>
      <vt:lpstr>Présentation PowerPoint</vt:lpstr>
      <vt:lpstr>CYSTITE</vt:lpstr>
      <vt:lpstr>Infections urinaires Physiopathologie</vt:lpstr>
      <vt:lpstr>Infections urinaires Terminologie</vt:lpstr>
      <vt:lpstr>Infections urinaires Terminologie</vt:lpstr>
      <vt:lpstr>Infections urinaires BU</vt:lpstr>
      <vt:lpstr>Infections urinaires ECBU</vt:lpstr>
      <vt:lpstr>Infections urinaires ECBU</vt:lpstr>
      <vt:lpstr>Infections urinaires ATB : état des lieux</vt:lpstr>
      <vt:lpstr>Infections urinaires ATB : état des lieux</vt:lpstr>
      <vt:lpstr>Cystite simple Diagnostic</vt:lpstr>
      <vt:lpstr>Cystite simple Diagnostic</vt:lpstr>
      <vt:lpstr>Présentation PowerPoint</vt:lpstr>
      <vt:lpstr>Cystite simple Suivi</vt:lpstr>
      <vt:lpstr>Cystites récidivantes Diagnostic</vt:lpstr>
      <vt:lpstr>Cystites récidivantes Prophylaxie ATB</vt:lpstr>
      <vt:lpstr>Cystites récidivantes Prophylaxie non ATB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Cystite compliquée Cystite emphysémateuse</vt:lpstr>
      <vt:lpstr>Cystite compliquée Cystite emphysémateuse</vt:lpstr>
      <vt:lpstr>PYELONEPHRITE AIGUE</vt:lpstr>
      <vt:lpstr>PNA simple</vt:lpstr>
      <vt:lpstr>PNA simple</vt:lpstr>
      <vt:lpstr>PNA simple TTT</vt:lpstr>
      <vt:lpstr>PNA simple TTT</vt:lpstr>
      <vt:lpstr>PNA Imagerie</vt:lpstr>
      <vt:lpstr>PNA compliquée</vt:lpstr>
      <vt:lpstr>CN fébrile ou PNA sur obstacle</vt:lpstr>
      <vt:lpstr>PROSTATITE AIGUE</vt:lpstr>
      <vt:lpstr>Prostatite aiguë</vt:lpstr>
      <vt:lpstr>Prostatite aiguë</vt:lpstr>
      <vt:lpstr>Prostatite aiguë</vt:lpstr>
      <vt:lpstr>Infection des OGE</vt:lpstr>
      <vt:lpstr>Infections des OGE Orchi-épididymites</vt:lpstr>
      <vt:lpstr>Infections des OGE Orchi-épididymites</vt:lpstr>
      <vt:lpstr>Infections des OGE Orchi-épididymites</vt:lpstr>
      <vt:lpstr>Infections des OGE Orchi-épididymites</vt:lpstr>
      <vt:lpstr>Infections des OGE Orchi-épididymites</vt:lpstr>
      <vt:lpstr>Infections des OGE Orchi-épididymites</vt:lpstr>
      <vt:lpstr>Infections des OGE Orchi-épididymites</vt:lpstr>
      <vt:lpstr>Infections des OGE Urétrite</vt:lpstr>
      <vt:lpstr>Infections des OGE Urétrite</vt:lpstr>
      <vt:lpstr>Infections des OGE Urétrite</vt:lpstr>
      <vt:lpstr>Infections des OGE Urétrite</vt:lpstr>
      <vt:lpstr>Infections des OGE Urétrite</vt:lpstr>
      <vt:lpstr>Infections des OGE Urétrite</vt:lpstr>
      <vt:lpstr>Infections des OGE Urétrite</vt:lpstr>
      <vt:lpstr>Infections des OGE Urétrite</vt:lpstr>
      <vt:lpstr>Gangrene de fournier</vt:lpstr>
      <vt:lpstr>Présentation PowerPoint</vt:lpstr>
      <vt:lpstr>Présentation PowerPoint</vt:lpstr>
      <vt:lpstr>TORSION DU CORDON TESTICULAIRE</vt:lpstr>
      <vt:lpstr>Torsion du cordon</vt:lpstr>
      <vt:lpstr>Torsion du cordon</vt:lpstr>
      <vt:lpstr>Torsion du cordon</vt:lpstr>
      <vt:lpstr>Priapisme</vt:lpstr>
      <vt:lpstr>Priapisme</vt:lpstr>
      <vt:lpstr>Fracture corps caverneux</vt:lpstr>
      <vt:lpstr>Traitement chirurgical</vt:lpstr>
      <vt:lpstr>Traitement chirurgical</vt:lpstr>
      <vt:lpstr>Rupture du frein</vt:lpstr>
      <vt:lpstr>Paraphimosis</vt:lpstr>
      <vt:lpstr>PHIMOSIS</vt:lpstr>
      <vt:lpstr>Présentation PowerPoint</vt:lpstr>
      <vt:lpstr>HYDROCELE</vt:lpstr>
      <vt:lpstr>Présentation PowerPoint</vt:lpstr>
      <vt:lpstr>VARICOCELE</vt:lpstr>
      <vt:lpstr>Présentation PowerPoint</vt:lpstr>
      <vt:lpstr>ECTOPIE TESTICULAIRE</vt:lpstr>
      <vt:lpstr>Présentation PowerPoint</vt:lpstr>
      <vt:lpstr>INCONTINENCE URINAIRE</vt:lpstr>
      <vt:lpstr>Chez la femme</vt:lpstr>
      <vt:lpstr>Différents types d’ IU</vt:lpstr>
      <vt:lpstr>Interrogatoire</vt:lpstr>
      <vt:lpstr>Examen clinique</vt:lpstr>
      <vt:lpstr>Examen clinique</vt:lpstr>
      <vt:lpstr>Etiologies Instabilité vésicale</vt:lpstr>
      <vt:lpstr>Bilan urodynamique (BUD)</vt:lpstr>
      <vt:lpstr>Traitements Instabilité vésicale</vt:lpstr>
      <vt:lpstr>Autres traitements de  l’instabilité vésicale</vt:lpstr>
      <vt:lpstr>Autres traitements de  l’instabilité vésicale</vt:lpstr>
      <vt:lpstr>Traitements médicaux  Incontinence urinaire d’effort</vt:lpstr>
      <vt:lpstr>Traitements chirurgicaux Incontinence urinaire d’effort</vt:lpstr>
      <vt:lpstr>Bandelettes sous-urétrales</vt:lpstr>
      <vt:lpstr>Traitements chirurgicaux des prolapsus associés</vt:lpstr>
      <vt:lpstr>Chez l’homme</vt:lpstr>
      <vt:lpstr>IU chez l’homme</vt:lpstr>
      <vt:lpstr>Traitements de l’ IU chez l’homme</vt:lpstr>
      <vt:lpstr>Sphincter artificiel</vt:lpstr>
      <vt:lpstr>Sphincter artificiel Fonctionnement</vt:lpstr>
      <vt:lpstr>Autres techniques</vt:lpstr>
      <vt:lpstr>Autres techniques</vt:lpstr>
      <vt:lpstr>Conclusion</vt:lpstr>
      <vt:lpstr>    ANDROPAUSE   DALA: Déficit androgénique lié à l’âge  (PADAM: Partial Androgene Defiency in Aging Man)   Item 55: Ménopause et andropause    </vt:lpstr>
      <vt:lpstr>Présentation PowerPoint</vt:lpstr>
      <vt:lpstr>Définir le DALA comme le pendant masculin de la ménopause n’apparaît pas pertinent…</vt:lpstr>
      <vt:lpstr>Physiopathologie</vt:lpstr>
      <vt:lpstr>  Définition clinico-biologique</vt:lpstr>
      <vt:lpstr>Questionnaire ADAM Score</vt:lpstr>
      <vt:lpstr>Bilan paraclinique (2ème intention)</vt:lpstr>
      <vt:lpstr>Prise en charge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SEMIOLOGIE DES AFFECTIONS de l’APPAREIL URINAIRE</dc:title>
  <dc:creator>Antoine VAN HOVE</dc:creator>
  <cp:lastModifiedBy>Antoine VAN HOVE</cp:lastModifiedBy>
  <cp:revision>82</cp:revision>
  <dcterms:created xsi:type="dcterms:W3CDTF">2016-09-12T07:21:21Z</dcterms:created>
  <dcterms:modified xsi:type="dcterms:W3CDTF">2017-12-08T06:38:46Z</dcterms:modified>
</cp:coreProperties>
</file>