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302" r:id="rId3"/>
    <p:sldId id="318" r:id="rId4"/>
    <p:sldId id="314" r:id="rId5"/>
    <p:sldId id="305" r:id="rId6"/>
    <p:sldId id="320" r:id="rId7"/>
    <p:sldId id="306" r:id="rId8"/>
    <p:sldId id="307" r:id="rId9"/>
    <p:sldId id="308" r:id="rId10"/>
    <p:sldId id="309" r:id="rId11"/>
    <p:sldId id="299" r:id="rId12"/>
    <p:sldId id="261" r:id="rId13"/>
    <p:sldId id="271" r:id="rId14"/>
    <p:sldId id="265" r:id="rId15"/>
    <p:sldId id="262" r:id="rId16"/>
    <p:sldId id="274" r:id="rId17"/>
    <p:sldId id="267" r:id="rId18"/>
    <p:sldId id="268" r:id="rId19"/>
    <p:sldId id="269" r:id="rId20"/>
    <p:sldId id="281" r:id="rId21"/>
    <p:sldId id="284" r:id="rId22"/>
    <p:sldId id="321" r:id="rId23"/>
    <p:sldId id="285" r:id="rId24"/>
    <p:sldId id="303" r:id="rId25"/>
    <p:sldId id="287" r:id="rId26"/>
    <p:sldId id="290" r:id="rId27"/>
    <p:sldId id="291" r:id="rId28"/>
    <p:sldId id="289" r:id="rId29"/>
    <p:sldId id="312" r:id="rId30"/>
    <p:sldId id="319" r:id="rId31"/>
    <p:sldId id="296" r:id="rId32"/>
    <p:sldId id="297" r:id="rId33"/>
    <p:sldId id="298" r:id="rId34"/>
    <p:sldId id="304" r:id="rId35"/>
    <p:sldId id="311" r:id="rId36"/>
    <p:sldId id="310" r:id="rId37"/>
    <p:sldId id="316" r:id="rId38"/>
    <p:sldId id="317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47" d="100"/>
          <a:sy n="47" d="100"/>
        </p:scale>
        <p:origin x="-120" y="-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D795-4FC4-7B41-BF87-53AFF27B4C67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D96DE-1D0F-A54A-B3BE-537A087D86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A1036A-907E-D046-8F5B-9BCDB8828586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B7A150-9B30-B34A-B82C-88621EDA487E}" type="slidenum">
              <a:rPr lang="fr-FR"/>
              <a:pPr eaLnBrk="1" hangingPunct="1"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B7A150-9B30-B34A-B82C-88621EDA487E}" type="slidenum">
              <a:rPr lang="fr-FR"/>
              <a:pPr eaLnBrk="1" hangingPunct="1"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B7A150-9B30-B34A-B82C-88621EDA487E}" type="slidenum">
              <a:rPr lang="fr-FR"/>
              <a:pPr eaLnBrk="1" hangingPunct="1"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B7A150-9B30-B34A-B82C-88621EDA487E}" type="slidenum">
              <a:rPr lang="fr-FR"/>
              <a:pPr eaLnBrk="1" hangingPunct="1"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D9F558-A9DA-DF44-9D4E-C3CE9F20C6D8}" type="slidenum">
              <a:rPr lang="fr-FR"/>
              <a:pPr/>
              <a:t>20</a:t>
            </a:fld>
            <a:endParaRPr lang="fr-FR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185D053A-3526-284D-914A-A7FDFC2E85B5}" type="slidenum">
              <a:rPr lang="fr-FR" sz="1200"/>
              <a:pPr algn="r">
                <a:buClrTx/>
                <a:buFontTx/>
                <a:buNone/>
              </a:pPr>
              <a:t>20</a:t>
            </a:fld>
            <a:endParaRPr lang="fr-FR" sz="1200"/>
          </a:p>
        </p:txBody>
      </p:sp>
      <p:sp>
        <p:nvSpPr>
          <p:cNvPr id="5427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fr-FR">
                <a:latin typeface="Calibri" charset="0"/>
                <a:cs typeface="ＭＳ Ｐゴシック" charset="0"/>
              </a:rPr>
              <a:t>Pour les M1, la survie est fonction du nombre, du siège et du délai d</a:t>
            </a:r>
            <a:r>
              <a:rPr lang="ja-JP">
                <a:latin typeface="Arial"/>
                <a:cs typeface="ＭＳ Ｐゴシック" charset="0"/>
              </a:rPr>
              <a:t>’</a:t>
            </a:r>
            <a:r>
              <a:rPr lang="fr-FR">
                <a:latin typeface="Calibri" charset="0"/>
                <a:cs typeface="ＭＳ Ｐゴシック" charset="0"/>
              </a:rPr>
              <a:t>apparition des métas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5D58D-9D7C-D84A-89FE-56C2C1241B8E}" type="slidenum">
              <a:rPr lang="fr-FR"/>
              <a:pPr/>
              <a:t>21</a:t>
            </a:fld>
            <a:endParaRPr lang="fr-FR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65BB9C2-7FDA-E548-9199-9249C6AF67E7}" type="slidenum">
              <a:rPr lang="fr-FR" sz="1200"/>
              <a:pPr algn="r">
                <a:buClrTx/>
                <a:buFontTx/>
                <a:buNone/>
              </a:pPr>
              <a:t>21</a:t>
            </a:fld>
            <a:endParaRPr lang="fr-FR" sz="1200"/>
          </a:p>
        </p:txBody>
      </p:sp>
      <p:sp>
        <p:nvSpPr>
          <p:cNvPr id="993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fr-FR">
                <a:latin typeface="Calibri" charset="0"/>
                <a:cs typeface="ＭＳ Ｐゴシック" charset="0"/>
              </a:rPr>
              <a:t>Le rôle de la néphrectomie et son bénéfice ont été montré avec les cytokines IL2 et IFNa mais pas avec les AA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fr-FR">
                <a:latin typeface="Calibri" charset="0"/>
                <a:cs typeface="ＭＳ Ｐゴシック" charset="0"/>
              </a:rPr>
              <a:t>Etude en cours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5D58D-9D7C-D84A-89FE-56C2C1241B8E}" type="slidenum">
              <a:rPr lang="fr-FR"/>
              <a:pPr/>
              <a:t>22</a:t>
            </a:fld>
            <a:endParaRPr lang="fr-FR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765BB9C2-7FDA-E548-9199-9249C6AF67E7}" type="slidenum">
              <a:rPr lang="fr-FR" sz="1200"/>
              <a:pPr algn="r">
                <a:buClrTx/>
                <a:buFontTx/>
                <a:buNone/>
              </a:pPr>
              <a:t>22</a:t>
            </a:fld>
            <a:endParaRPr lang="fr-FR" sz="1200"/>
          </a:p>
        </p:txBody>
      </p:sp>
      <p:sp>
        <p:nvSpPr>
          <p:cNvPr id="993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fr-FR">
                <a:latin typeface="Calibri" charset="0"/>
                <a:cs typeface="ＭＳ Ｐゴシック" charset="0"/>
              </a:rPr>
              <a:t>Le rôle de la néphrectomie et son bénéfice ont été montré avec les cytokines IL2 et IFNa mais pas avec les AA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fr-FR">
                <a:latin typeface="Calibri" charset="0"/>
                <a:cs typeface="ＭＳ Ｐゴシック" charset="0"/>
              </a:rPr>
              <a:t>Etude en cours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63B0ED-3C67-424A-8416-D4B712BF363B}" type="slidenum">
              <a:rPr lang="fr-FR"/>
              <a:pPr/>
              <a:t>23</a:t>
            </a:fld>
            <a:endParaRPr lang="fr-FR"/>
          </a:p>
        </p:txBody>
      </p:sp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29AE3-C883-4547-AE09-A40B8D9AEC1E}" type="slidenum">
              <a:rPr lang="fr-FR"/>
              <a:pPr/>
              <a:t>25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>
                <a:latin typeface="Arial"/>
              </a:rPr>
              <a:t>Le traitement médical est initié par le MG dans plus de 80% des cas et par l’urologue dans 7 à 10% des cas.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EA734FD-048F-1544-B05D-F819A13C4BDD}" type="slidenum">
              <a:rPr lang="fr-FR"/>
              <a:pPr eaLnBrk="1" hangingPunct="1">
                <a:defRPr/>
              </a:pPr>
              <a:t>2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>
                <a:latin typeface="Calibri" charset="0"/>
              </a:rPr>
              <a:t>Pour les M1, la survie est fonction du nombre, du siège et du délai d</a:t>
            </a:r>
            <a:r>
              <a:rPr lang="ja-JP" altLang="fr-FR">
                <a:latin typeface="Calibri" charset="0"/>
              </a:rPr>
              <a:t>’</a:t>
            </a:r>
            <a:r>
              <a:rPr lang="fr-FR" altLang="ja-JP">
                <a:latin typeface="Calibri" charset="0"/>
              </a:rPr>
              <a:t>apparition des métas</a:t>
            </a: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EA734FD-048F-1544-B05D-F819A13C4BDD}" type="slidenum">
              <a:rPr lang="fr-FR"/>
              <a:pPr eaLnBrk="1" hangingPunct="1">
                <a:defRPr/>
              </a:pPr>
              <a:t>3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>
                <a:latin typeface="Calibri" charset="0"/>
              </a:rPr>
              <a:t>Pour les M1, la survie est fonction du nombre, du siège et du délai d</a:t>
            </a:r>
            <a:r>
              <a:rPr lang="ja-JP" altLang="fr-FR">
                <a:latin typeface="Calibri" charset="0"/>
              </a:rPr>
              <a:t>’</a:t>
            </a:r>
            <a:r>
              <a:rPr lang="fr-FR" altLang="ja-JP">
                <a:latin typeface="Calibri" charset="0"/>
              </a:rPr>
              <a:t>apparition des métas</a:t>
            </a: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EA734FD-048F-1544-B05D-F819A13C4BDD}" type="slidenum">
              <a:rPr lang="fr-FR"/>
              <a:pPr eaLnBrk="1" hangingPunct="1">
                <a:defRPr/>
              </a:pPr>
              <a:t>4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>
                <a:latin typeface="Calibri" charset="0"/>
              </a:rPr>
              <a:t>Pour les M1, la survie est fonction du nombre, du siège et du délai d</a:t>
            </a:r>
            <a:r>
              <a:rPr lang="ja-JP" altLang="fr-FR">
                <a:latin typeface="Calibri" charset="0"/>
              </a:rPr>
              <a:t>’</a:t>
            </a:r>
            <a:r>
              <a:rPr lang="fr-FR" altLang="ja-JP">
                <a:latin typeface="Calibri" charset="0"/>
              </a:rPr>
              <a:t>apparition des métas</a:t>
            </a: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EA734FD-048F-1544-B05D-F819A13C4BDD}" type="slidenum">
              <a:rPr lang="fr-FR"/>
              <a:pPr eaLnBrk="1" hangingPunct="1">
                <a:defRPr/>
              </a:pPr>
              <a:t>11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>
                <a:latin typeface="Calibri" charset="0"/>
              </a:rPr>
              <a:t>Pour les M1, la survie est fonction du nombre, du siège et du délai d</a:t>
            </a:r>
            <a:r>
              <a:rPr lang="ja-JP" altLang="fr-FR">
                <a:latin typeface="Calibri" charset="0"/>
              </a:rPr>
              <a:t>’</a:t>
            </a:r>
            <a:r>
              <a:rPr lang="fr-FR" altLang="ja-JP">
                <a:latin typeface="Calibri" charset="0"/>
              </a:rPr>
              <a:t>apparition des métas</a:t>
            </a: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69B4583-8FD1-8941-A333-4E4FF96131C1}" type="slidenum">
              <a:rPr lang="fr-FR"/>
              <a:pPr eaLnBrk="1" hangingPunct="1">
                <a:defRPr/>
              </a:pPr>
              <a:t>12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>
                <a:latin typeface="Calibri" charset="0"/>
              </a:rPr>
              <a:t>IRM également si intolérance à iode (IRénale, allergie) et femme enceinte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D50C5E9-50BD-7F4E-AC2B-82CB147C7E22}" type="slidenum">
              <a:rPr lang="fr-FR"/>
              <a:pPr eaLnBrk="1" hangingPunct="1"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D50C5E9-50BD-7F4E-AC2B-82CB147C7E22}" type="slidenum">
              <a:rPr lang="fr-FR"/>
              <a:pPr eaLnBrk="1" hangingPunct="1"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B7A150-9B30-B34A-B82C-88621EDA487E}" type="slidenum">
              <a:rPr lang="fr-FR"/>
              <a:pPr eaLnBrk="1" hangingPunct="1"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4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8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5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8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84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62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A319-B51C-D941-9855-01EEB0FC2B48}" type="datetimeFigureOut">
              <a:rPr lang="fr-FR" smtClean="0"/>
              <a:t>12/11/19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5431-EA5C-E047-878D-F3BEA7435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4527" y="2075532"/>
            <a:ext cx="7771763" cy="147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5" rIns="91413" bIns="45705" anchor="ctr"/>
          <a:lstStyle/>
          <a:p>
            <a:pPr algn="ctr">
              <a:defRPr/>
            </a:pPr>
            <a:r>
              <a:rPr lang="fr-FR" sz="4400" dirty="0">
                <a:solidFill>
                  <a:schemeClr val="tx2"/>
                </a:solidFill>
                <a:latin typeface="Verdana"/>
                <a:cs typeface="Verdana"/>
              </a:rPr>
              <a:t>Urologie</a:t>
            </a:r>
          </a:p>
          <a:p>
            <a:pPr algn="ctr">
              <a:defRPr/>
            </a:pPr>
            <a:endParaRPr lang="fr-FR" sz="4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ctr">
              <a:defRPr/>
            </a:pPr>
            <a:endParaRPr lang="fr-FR" sz="4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ctr">
              <a:defRPr/>
            </a:pPr>
            <a:endParaRPr lang="fr-FR" sz="4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ctr">
              <a:defRPr/>
            </a:pPr>
            <a:r>
              <a:rPr lang="fr-FR" sz="4400" dirty="0">
                <a:solidFill>
                  <a:schemeClr val="tx2"/>
                </a:solidFill>
                <a:latin typeface="Verdana"/>
                <a:cs typeface="Verdana"/>
              </a:rPr>
              <a:t>Quoi de neuf ?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372237" y="5028988"/>
            <a:ext cx="6399526" cy="175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3" tIns="45705" rIns="91413" bIns="45705"/>
          <a:lstStyle/>
          <a:p>
            <a:pPr algn="ctr">
              <a:defRPr/>
            </a:pPr>
            <a:endParaRPr lang="fr-FR" sz="3200" dirty="0"/>
          </a:p>
          <a:p>
            <a:pPr algn="ctr">
              <a:defRPr/>
            </a:pPr>
            <a:endParaRPr lang="fr-FR" sz="3200" dirty="0"/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589196" y="5028989"/>
            <a:ext cx="8013071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5" rIns="91413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latin typeface="Verdana" charset="0"/>
                <a:cs typeface="Verdana" charset="0"/>
              </a:rPr>
              <a:t>A.CARCENAC </a:t>
            </a:r>
            <a:r>
              <a:rPr lang="mr-IN" dirty="0" smtClean="0">
                <a:latin typeface="Verdana" charset="0"/>
                <a:cs typeface="Verdana" charset="0"/>
              </a:rPr>
              <a:t>–</a:t>
            </a:r>
            <a:r>
              <a:rPr lang="fr-FR" dirty="0" smtClean="0">
                <a:latin typeface="Verdana" charset="0"/>
                <a:cs typeface="Verdana" charset="0"/>
              </a:rPr>
              <a:t> 17/09/2019</a:t>
            </a:r>
            <a:endParaRPr lang="fr-FR" dirty="0">
              <a:latin typeface="Verdana" charset="0"/>
              <a:cs typeface="Verdana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latin typeface="Verdana" charset="0"/>
                <a:cs typeface="Verdana" charset="0"/>
              </a:rPr>
              <a:t>SCP GABRIEL-GRISONI-CARCENAC-DETURMENY-VANHOVE</a:t>
            </a:r>
          </a:p>
        </p:txBody>
      </p:sp>
      <p:pic>
        <p:nvPicPr>
          <p:cNvPr id="2" name="Image 1" descr="maxres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2816"/>
          <a:stretch/>
        </p:blipFill>
        <p:spPr>
          <a:xfrm>
            <a:off x="811782" y="1964106"/>
            <a:ext cx="2330599" cy="1746355"/>
          </a:xfrm>
          <a:prstGeom prst="rect">
            <a:avLst/>
          </a:prstGeom>
        </p:spPr>
      </p:pic>
      <p:pic>
        <p:nvPicPr>
          <p:cNvPr id="3" name="Image 2" descr="1d450db93b827ae5a2ae994d0b85024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14789"/>
          <a:stretch/>
        </p:blipFill>
        <p:spPr>
          <a:xfrm>
            <a:off x="3456618" y="1964106"/>
            <a:ext cx="2235047" cy="1767038"/>
          </a:xfrm>
          <a:prstGeom prst="rect">
            <a:avLst/>
          </a:prstGeom>
        </p:spPr>
      </p:pic>
      <p:pic>
        <p:nvPicPr>
          <p:cNvPr id="4" name="Image 3" descr="cryoablation-rei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8" t="5276" r="3776" b="5887"/>
          <a:stretch/>
        </p:blipFill>
        <p:spPr>
          <a:xfrm>
            <a:off x="5970444" y="1964106"/>
            <a:ext cx="2207210" cy="18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latin typeface="Arial" charset="0"/>
                <a:ea typeface="ＭＳ Ｐゴシック" charset="0"/>
                <a:cs typeface="ＭＳ Ｐゴシック" charset="0"/>
              </a:rPr>
              <a:t>Le dépistage du cancer de la prostate entre 50 et 75 ans par le PSA sauve des vies : Il évite 1 mort / 4</a:t>
            </a:r>
          </a:p>
          <a:p>
            <a:pPr>
              <a:lnSpc>
                <a:spcPct val="90000"/>
              </a:lnSpc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latin typeface="Arial" charset="0"/>
                <a:ea typeface="ＭＳ Ｐゴシック" charset="0"/>
                <a:cs typeface="ＭＳ Ｐゴシック" charset="0"/>
              </a:rPr>
              <a:t>Il n’</a:t>
            </a:r>
            <a:r>
              <a:rPr lang="fr-FR" altLang="ja-JP" sz="2800" dirty="0">
                <a:latin typeface="Arial" charset="0"/>
                <a:ea typeface="ＭＳ Ｐゴシック" charset="0"/>
                <a:cs typeface="ＭＳ Ｐゴシック" charset="0"/>
              </a:rPr>
              <a:t>est pas utile de dépister les hommes ayant moins de 10 ans d'espérance de vie</a:t>
            </a:r>
          </a:p>
          <a:p>
            <a:pPr>
              <a:lnSpc>
                <a:spcPct val="90000"/>
              </a:lnSpc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latin typeface="Arial" charset="0"/>
                <a:ea typeface="ＭＳ Ｐゴシック" charset="0"/>
                <a:cs typeface="ＭＳ Ｐゴシック" charset="0"/>
              </a:rPr>
              <a:t>Chaque patient doit recevoir un traitement personnalisé incluant parfois la surveillance</a:t>
            </a:r>
          </a:p>
          <a:p>
            <a:pPr marL="0" indent="0">
              <a:lnSpc>
                <a:spcPct val="90000"/>
              </a:lnSpc>
              <a:buNone/>
            </a:pPr>
            <a:endParaRPr lang="fr-FR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Cancer de la prostate</a:t>
            </a:r>
          </a:p>
        </p:txBody>
      </p:sp>
    </p:spTree>
    <p:extLst>
      <p:ext uri="{BB962C8B-B14F-4D97-AF65-F5344CB8AC3E}">
        <p14:creationId xmlns:p14="http://schemas.microsoft.com/office/powerpoint/2010/main" val="232794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Vessie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882" y="1599989"/>
            <a:ext cx="8391020" cy="452640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Pathologie de l’homme &gt; 60 ans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FDR : tabac, benzène</a:t>
            </a:r>
          </a:p>
          <a:p>
            <a:pPr eaLnBrk="1" hangingPunct="1">
              <a:lnSpc>
                <a:spcPct val="80000"/>
              </a:lnSpc>
            </a:pPr>
            <a:endParaRPr lang="fr-FR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70% superficielles : récidive </a:t>
            </a:r>
            <a:r>
              <a:rPr lang="fr-FR" sz="2000" dirty="0">
                <a:latin typeface="Arial" charset="0"/>
              </a:rPr>
              <a:t>(½ à 3 ans) </a:t>
            </a:r>
            <a:r>
              <a:rPr lang="fr-FR" sz="2400" dirty="0">
                <a:latin typeface="Arial" charset="0"/>
              </a:rPr>
              <a:t>&gt; progression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25% </a:t>
            </a:r>
            <a:r>
              <a:rPr lang="fr-FR" sz="2400" dirty="0" err="1">
                <a:latin typeface="Arial" charset="0"/>
              </a:rPr>
              <a:t>infiltrantes</a:t>
            </a:r>
            <a:r>
              <a:rPr lang="fr-FR" sz="2400" dirty="0">
                <a:latin typeface="Arial" charset="0"/>
              </a:rPr>
              <a:t> : 60% de survie à 5 ans au stade localisé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5% métastatiques : survie &lt; 1 an</a:t>
            </a:r>
          </a:p>
        </p:txBody>
      </p:sp>
      <p:pic>
        <p:nvPicPr>
          <p:cNvPr id="4" name="Espace réservé du contenu 4" descr="Capture d’écran 2019-03-07 à 15.35.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877"/>
          <a:stretch/>
        </p:blipFill>
        <p:spPr>
          <a:xfrm>
            <a:off x="457201" y="3979555"/>
            <a:ext cx="4199690" cy="23232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841337" y="4491147"/>
            <a:ext cx="3845463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400" b="1" dirty="0">
                <a:latin typeface="Arial" charset="0"/>
              </a:rPr>
              <a:t>Importance pronostique de l’invasion musculaire et non du terme carcinome</a:t>
            </a:r>
          </a:p>
        </p:txBody>
      </p:sp>
    </p:spTree>
    <p:extLst>
      <p:ext uri="{BB962C8B-B14F-4D97-AF65-F5344CB8AC3E}">
        <p14:creationId xmlns:p14="http://schemas.microsoft.com/office/powerpoint/2010/main" val="395248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Vessie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800" b="1" dirty="0">
                <a:latin typeface="Arial" charset="0"/>
              </a:rPr>
              <a:t>Dépistage :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Cytologies urinaires :</a:t>
            </a:r>
          </a:p>
          <a:p>
            <a:pPr lvl="1">
              <a:lnSpc>
                <a:spcPct val="80000"/>
              </a:lnSpc>
            </a:pPr>
            <a:r>
              <a:rPr lang="fr-FR" sz="2000" dirty="0">
                <a:latin typeface="Arial" charset="0"/>
              </a:rPr>
              <a:t>Travailleurs à risque très élevé</a:t>
            </a:r>
          </a:p>
          <a:p>
            <a:pPr lvl="1">
              <a:lnSpc>
                <a:spcPct val="80000"/>
              </a:lnSpc>
            </a:pPr>
            <a:r>
              <a:rPr lang="fr-FR" sz="2000" dirty="0">
                <a:latin typeface="Arial" charset="0"/>
              </a:rPr>
              <a:t>Tous les 6 mois dès 20 ans après le début d’exposition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Hématurie microscopique :</a:t>
            </a:r>
          </a:p>
          <a:p>
            <a:pPr lvl="1">
              <a:lnSpc>
                <a:spcPct val="80000"/>
              </a:lnSpc>
            </a:pPr>
            <a:r>
              <a:rPr lang="fr-FR" sz="2000" dirty="0">
                <a:latin typeface="Arial" charset="0"/>
              </a:rPr>
              <a:t>Mauvais marqueurs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Marqueurs sanguins :</a:t>
            </a:r>
          </a:p>
          <a:p>
            <a:pPr lvl="1">
              <a:lnSpc>
                <a:spcPct val="80000"/>
              </a:lnSpc>
            </a:pPr>
            <a:r>
              <a:rPr lang="fr-FR" sz="2000" dirty="0">
                <a:latin typeface="Arial" charset="0"/>
              </a:rPr>
              <a:t>Absence de preuve de leur efficacité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24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800" b="1" dirty="0">
                <a:latin typeface="Arial" charset="0"/>
              </a:rPr>
              <a:t>Diagnostic = cystoscopie sous AL en </a:t>
            </a:r>
            <a:r>
              <a:rPr lang="fr-FR" sz="2800" b="1" dirty="0" err="1">
                <a:latin typeface="Arial" charset="0"/>
              </a:rPr>
              <a:t>cs</a:t>
            </a:r>
            <a:endParaRPr lang="fr-FR" sz="28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Dispensable en cas d’aspect typique en imagerie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Hématurie macroscopique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Signes irritatifs ou hématurie microscopique chez population à risque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latin typeface="Arial" charset="0"/>
              </a:rPr>
              <a:t>Réalisable sous anticoagulant</a:t>
            </a:r>
          </a:p>
        </p:txBody>
      </p:sp>
    </p:spTree>
    <p:extLst>
      <p:ext uri="{BB962C8B-B14F-4D97-AF65-F5344CB8AC3E}">
        <p14:creationId xmlns:p14="http://schemas.microsoft.com/office/powerpoint/2010/main" val="179440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Vessie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fr-FR" sz="2400" b="1" dirty="0">
                <a:latin typeface="Arial" charset="0"/>
                <a:cs typeface="Arial" charset="0"/>
              </a:rPr>
              <a:t>REV</a:t>
            </a:r>
          </a:p>
          <a:p>
            <a:pPr lvl="1"/>
            <a:r>
              <a:rPr lang="fr-FR" altLang="ja-JP" sz="2000" dirty="0">
                <a:latin typeface="Arial" charset="0"/>
                <a:cs typeface="Arial" charset="0"/>
              </a:rPr>
              <a:t>Importance du caractère complet</a:t>
            </a:r>
          </a:p>
          <a:p>
            <a:pPr lvl="1"/>
            <a:r>
              <a:rPr lang="fr-FR" altLang="ja-JP" sz="2000" dirty="0" err="1">
                <a:latin typeface="Arial" charset="0"/>
                <a:cs typeface="Arial" charset="0"/>
              </a:rPr>
              <a:t>Hexvix</a:t>
            </a:r>
            <a:r>
              <a:rPr lang="fr-FR" altLang="ja-JP" sz="2000" dirty="0">
                <a:latin typeface="Arial" charset="0"/>
                <a:cs typeface="Arial" charset="0"/>
              </a:rPr>
              <a:t> </a:t>
            </a:r>
            <a:r>
              <a:rPr lang="de-DE" altLang="ja-JP" sz="2000" dirty="0">
                <a:latin typeface="Arial" charset="0"/>
                <a:cs typeface="Arial" charset="0"/>
              </a:rPr>
              <a:t>© (</a:t>
            </a:r>
            <a:r>
              <a:rPr lang="fr-FR" altLang="ja-JP" sz="2000" dirty="0">
                <a:latin typeface="Arial" charset="0"/>
                <a:cs typeface="Arial" charset="0"/>
              </a:rPr>
              <a:t>Fluorescence </a:t>
            </a:r>
            <a:r>
              <a:rPr lang="fr-FR" altLang="ja-JP" sz="2000" dirty="0" err="1">
                <a:latin typeface="Arial" charset="0"/>
                <a:cs typeface="Arial" charset="0"/>
              </a:rPr>
              <a:t>hexaminolévulinate</a:t>
            </a:r>
            <a:r>
              <a:rPr lang="fr-FR" altLang="ja-JP" sz="2000" dirty="0">
                <a:latin typeface="Arial" charset="0"/>
                <a:cs typeface="Arial" charset="0"/>
              </a:rPr>
              <a:t>) améliore la qualité de la résection</a:t>
            </a:r>
          </a:p>
          <a:p>
            <a:pPr lvl="1"/>
            <a:endParaRPr lang="fr-FR" altLang="ja-JP" sz="2000" dirty="0">
              <a:latin typeface="Arial" charset="0"/>
              <a:cs typeface="Arial" charset="0"/>
            </a:endParaRPr>
          </a:p>
          <a:p>
            <a:pPr lvl="1"/>
            <a:endParaRPr lang="fr-FR" altLang="ja-JP" sz="2000" dirty="0">
              <a:latin typeface="Arial" charset="0"/>
              <a:cs typeface="Arial" charset="0"/>
            </a:endParaRPr>
          </a:p>
          <a:p>
            <a:pPr lvl="1"/>
            <a:endParaRPr lang="fr-FR" altLang="ja-JP" sz="2000" dirty="0">
              <a:latin typeface="Arial" charset="0"/>
              <a:cs typeface="Arial" charset="0"/>
            </a:endParaRPr>
          </a:p>
          <a:p>
            <a:pPr lvl="1"/>
            <a:r>
              <a:rPr lang="fr-FR" altLang="ja-JP" sz="2000" dirty="0">
                <a:latin typeface="Arial" charset="0"/>
                <a:cs typeface="Arial" charset="0"/>
              </a:rPr>
              <a:t>2</a:t>
            </a:r>
            <a:r>
              <a:rPr lang="fr-FR" altLang="ja-JP" sz="2000" baseline="30000" dirty="0">
                <a:latin typeface="Arial" charset="0"/>
                <a:cs typeface="Arial" charset="0"/>
              </a:rPr>
              <a:t>ème</a:t>
            </a:r>
            <a:r>
              <a:rPr lang="fr-FR" altLang="ja-JP" sz="2000" dirty="0">
                <a:latin typeface="Arial" charset="0"/>
                <a:cs typeface="Arial" charset="0"/>
              </a:rPr>
              <a:t> look en cas de résection incomplète de TVNIM ou muscle non vu</a:t>
            </a:r>
          </a:p>
          <a:p>
            <a:pPr lvl="1"/>
            <a:r>
              <a:rPr lang="fr-FR" altLang="ja-JP" sz="2000" dirty="0">
                <a:latin typeface="Arial" charset="0"/>
                <a:cs typeface="Arial" charset="0"/>
              </a:rPr>
              <a:t>IPOP ou irrigation post-op en cas de TVNIM multifocales</a:t>
            </a:r>
          </a:p>
          <a:p>
            <a:pPr lvl="1"/>
            <a:endParaRPr lang="fr-FR" altLang="ja-JP" sz="2000" dirty="0">
              <a:latin typeface="Arial" charset="0"/>
              <a:cs typeface="Arial" charset="0"/>
            </a:endParaRPr>
          </a:p>
          <a:p>
            <a:pPr lvl="1"/>
            <a:endParaRPr lang="fr-FR" altLang="ja-JP" sz="1600" u="sng" dirty="0">
              <a:latin typeface="Arial" charset="0"/>
              <a:cs typeface="Arial" charset="0"/>
            </a:endParaRPr>
          </a:p>
          <a:p>
            <a:pPr eaLnBrk="1" hangingPunct="1"/>
            <a:endParaRPr lang="fr-FR" u="sng" dirty="0">
              <a:latin typeface="Arial" charset="0"/>
            </a:endParaRPr>
          </a:p>
        </p:txBody>
      </p:sp>
      <p:pic>
        <p:nvPicPr>
          <p:cNvPr id="4" name="Image 3" descr="DownloadedFil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14" y="3193050"/>
            <a:ext cx="1939016" cy="11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2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TVNIM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>
                <a:latin typeface="Arial" charset="0"/>
                <a:cs typeface="Arial" charset="0"/>
              </a:rPr>
              <a:t>Prévention des récidives = </a:t>
            </a:r>
          </a:p>
          <a:p>
            <a:pPr marL="0" indent="0">
              <a:buNone/>
            </a:pPr>
            <a:r>
              <a:rPr lang="fr-FR" sz="3000" b="1" dirty="0">
                <a:latin typeface="Arial" charset="0"/>
                <a:cs typeface="Arial" charset="0"/>
              </a:rPr>
              <a:t>Instillations (</a:t>
            </a:r>
            <a:r>
              <a:rPr lang="fr-FR" altLang="ja-JP" sz="2800" b="1" dirty="0" err="1">
                <a:latin typeface="Arial" charset="0"/>
                <a:cs typeface="Arial" charset="0"/>
              </a:rPr>
              <a:t>Mitomycine</a:t>
            </a:r>
            <a:r>
              <a:rPr lang="fr-FR" altLang="ja-JP" sz="2800" b="1" dirty="0">
                <a:latin typeface="Arial" charset="0"/>
                <a:cs typeface="Arial" charset="0"/>
              </a:rPr>
              <a:t> ou BCG)</a:t>
            </a:r>
            <a:endParaRPr lang="fr-FR" sz="30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fr-FR" altLang="ja-JP" sz="2400" dirty="0">
                <a:latin typeface="Arial" charset="0"/>
                <a:cs typeface="Arial" charset="0"/>
              </a:rPr>
              <a:t>Pénuries récurrentes et alternatives difficiles d’accès (</a:t>
            </a:r>
            <a:r>
              <a:rPr lang="fr-FR" altLang="ja-JP" sz="2400" dirty="0" err="1">
                <a:latin typeface="Arial" charset="0"/>
                <a:cs typeface="Arial" charset="0"/>
              </a:rPr>
              <a:t>thermochimiothérapie</a:t>
            </a:r>
            <a:r>
              <a:rPr lang="fr-FR" altLang="ja-JP" sz="2400" dirty="0">
                <a:latin typeface="Arial" charset="0"/>
                <a:cs typeface="Arial" charset="0"/>
              </a:rPr>
              <a:t>, </a:t>
            </a:r>
            <a:r>
              <a:rPr lang="fr-FR" altLang="ja-JP" sz="2400" dirty="0" err="1">
                <a:latin typeface="Arial" charset="0"/>
                <a:cs typeface="Arial" charset="0"/>
              </a:rPr>
              <a:t>Epirubicine</a:t>
            </a:r>
            <a:r>
              <a:rPr lang="fr-FR" altLang="ja-JP" sz="2400" dirty="0">
                <a:latin typeface="Arial" charset="0"/>
                <a:cs typeface="Arial" charset="0"/>
              </a:rPr>
              <a:t>, </a:t>
            </a:r>
            <a:r>
              <a:rPr lang="fr-FR" altLang="ja-JP" sz="2400" dirty="0" err="1">
                <a:latin typeface="Arial" charset="0"/>
                <a:cs typeface="Arial" charset="0"/>
              </a:rPr>
              <a:t>Gemcitabine</a:t>
            </a:r>
            <a:r>
              <a:rPr lang="fr-FR" altLang="ja-JP" sz="2400" dirty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fr-FR" altLang="ja-JP" sz="2400" dirty="0">
                <a:latin typeface="Arial" charset="0"/>
                <a:cs typeface="Arial" charset="0"/>
              </a:rPr>
              <a:t>Traitement d’attaque puis d’entretien</a:t>
            </a:r>
          </a:p>
          <a:p>
            <a:pPr eaLnBrk="1" hangingPunct="1"/>
            <a:r>
              <a:rPr lang="fr-FR" sz="2400" dirty="0">
                <a:latin typeface="Arial" charset="0"/>
              </a:rPr>
              <a:t>Place de l’immunothérapie ?</a:t>
            </a:r>
          </a:p>
          <a:p>
            <a:pPr lvl="1"/>
            <a:r>
              <a:rPr lang="fr-FR" sz="2000" dirty="0">
                <a:latin typeface="Arial" charset="0"/>
              </a:rPr>
              <a:t>Protocole POTOMAC (disponible à HE)</a:t>
            </a:r>
          </a:p>
          <a:p>
            <a:pPr lvl="1"/>
            <a:r>
              <a:rPr lang="fr-FR" sz="2000" dirty="0">
                <a:latin typeface="Arial" charset="0"/>
              </a:rPr>
              <a:t>Essai ALBRAN (AFU)</a:t>
            </a:r>
          </a:p>
          <a:p>
            <a:r>
              <a:rPr lang="fr-FR" sz="2400" dirty="0">
                <a:latin typeface="Arial" charset="0"/>
              </a:rPr>
              <a:t>Surveillance par cystoscopie +/- cytologies tous les 3 à 12 mois</a:t>
            </a:r>
            <a:endParaRPr lang="fr-FR" sz="2400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8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TVIM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latin typeface="Arial" charset="0"/>
                <a:cs typeface="Arial" charset="0"/>
              </a:rPr>
              <a:t>Traitement de référence = Chirurgie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</a:rPr>
              <a:t>Apport modérée de la </a:t>
            </a:r>
            <a:r>
              <a:rPr lang="fr-FR" sz="2000" dirty="0" err="1">
                <a:latin typeface="Arial" charset="0"/>
                <a:cs typeface="Arial" charset="0"/>
              </a:rPr>
              <a:t>coelioscopie</a:t>
            </a: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</a:rPr>
              <a:t>Morbidité acceptable après 80 ans si bon état général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</a:rPr>
              <a:t>Curage étendu (&gt;10gg)</a:t>
            </a:r>
            <a:endParaRPr lang="fr-FR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 err="1">
                <a:latin typeface="Arial" charset="0"/>
                <a:cs typeface="Arial" charset="0"/>
              </a:rPr>
              <a:t>Entérocystoplastie</a:t>
            </a:r>
            <a:r>
              <a:rPr lang="fr-FR" sz="2000" dirty="0">
                <a:latin typeface="Arial" charset="0"/>
                <a:cs typeface="Arial" charset="0"/>
              </a:rPr>
              <a:t> en l’absence de CI</a:t>
            </a: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4" name="Picture 5" descr="coupe du bas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53862"/>
            <a:ext cx="4967288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lvis de la fem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4253862"/>
            <a:ext cx="3143251" cy="235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2319338" y="4360444"/>
            <a:ext cx="1241425" cy="1058863"/>
          </a:xfrm>
          <a:custGeom>
            <a:avLst/>
            <a:gdLst>
              <a:gd name="T0" fmla="*/ 0 w 782"/>
              <a:gd name="T1" fmla="*/ 110 h 667"/>
              <a:gd name="T2" fmla="*/ 249 w 782"/>
              <a:gd name="T3" fmla="*/ 52 h 667"/>
              <a:gd name="T4" fmla="*/ 417 w 782"/>
              <a:gd name="T5" fmla="*/ 0 h 667"/>
              <a:gd name="T6" fmla="*/ 684 w 782"/>
              <a:gd name="T7" fmla="*/ 29 h 667"/>
              <a:gd name="T8" fmla="*/ 782 w 782"/>
              <a:gd name="T9" fmla="*/ 64 h 667"/>
              <a:gd name="T10" fmla="*/ 753 w 782"/>
              <a:gd name="T11" fmla="*/ 186 h 667"/>
              <a:gd name="T12" fmla="*/ 724 w 782"/>
              <a:gd name="T13" fmla="*/ 244 h 667"/>
              <a:gd name="T14" fmla="*/ 649 w 782"/>
              <a:gd name="T15" fmla="*/ 406 h 667"/>
              <a:gd name="T16" fmla="*/ 620 w 782"/>
              <a:gd name="T17" fmla="*/ 493 h 667"/>
              <a:gd name="T18" fmla="*/ 609 w 782"/>
              <a:gd name="T19" fmla="*/ 533 h 667"/>
              <a:gd name="T20" fmla="*/ 533 w 782"/>
              <a:gd name="T21" fmla="*/ 667 h 667"/>
              <a:gd name="T22" fmla="*/ 388 w 782"/>
              <a:gd name="T23" fmla="*/ 615 h 667"/>
              <a:gd name="T24" fmla="*/ 353 w 782"/>
              <a:gd name="T25" fmla="*/ 574 h 667"/>
              <a:gd name="T26" fmla="*/ 313 w 782"/>
              <a:gd name="T27" fmla="*/ 499 h 667"/>
              <a:gd name="T28" fmla="*/ 307 w 782"/>
              <a:gd name="T29" fmla="*/ 429 h 667"/>
              <a:gd name="T30" fmla="*/ 290 w 782"/>
              <a:gd name="T31" fmla="*/ 423 h 667"/>
              <a:gd name="T32" fmla="*/ 266 w 782"/>
              <a:gd name="T33" fmla="*/ 388 h 667"/>
              <a:gd name="T34" fmla="*/ 249 w 782"/>
              <a:gd name="T35" fmla="*/ 365 h 667"/>
              <a:gd name="T36" fmla="*/ 226 w 782"/>
              <a:gd name="T37" fmla="*/ 284 h 667"/>
              <a:gd name="T38" fmla="*/ 122 w 782"/>
              <a:gd name="T39" fmla="*/ 238 h 667"/>
              <a:gd name="T40" fmla="*/ 98 w 782"/>
              <a:gd name="T41" fmla="*/ 203 h 667"/>
              <a:gd name="T42" fmla="*/ 75 w 782"/>
              <a:gd name="T43" fmla="*/ 145 h 667"/>
              <a:gd name="T44" fmla="*/ 40 w 782"/>
              <a:gd name="T45" fmla="*/ 128 h 667"/>
              <a:gd name="T46" fmla="*/ 35 w 782"/>
              <a:gd name="T47" fmla="*/ 104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2" h="667">
                <a:moveTo>
                  <a:pt x="0" y="110"/>
                </a:moveTo>
                <a:cubicBezTo>
                  <a:pt x="79" y="63"/>
                  <a:pt x="157" y="57"/>
                  <a:pt x="249" y="52"/>
                </a:cubicBezTo>
                <a:cubicBezTo>
                  <a:pt x="299" y="19"/>
                  <a:pt x="358" y="10"/>
                  <a:pt x="417" y="0"/>
                </a:cubicBezTo>
                <a:cubicBezTo>
                  <a:pt x="563" y="5"/>
                  <a:pt x="570" y="12"/>
                  <a:pt x="684" y="29"/>
                </a:cubicBezTo>
                <a:cubicBezTo>
                  <a:pt x="718" y="42"/>
                  <a:pt x="748" y="52"/>
                  <a:pt x="782" y="64"/>
                </a:cubicBezTo>
                <a:cubicBezTo>
                  <a:pt x="778" y="109"/>
                  <a:pt x="778" y="148"/>
                  <a:pt x="753" y="186"/>
                </a:cubicBezTo>
                <a:cubicBezTo>
                  <a:pt x="746" y="207"/>
                  <a:pt x="736" y="225"/>
                  <a:pt x="724" y="244"/>
                </a:cubicBezTo>
                <a:cubicBezTo>
                  <a:pt x="715" y="300"/>
                  <a:pt x="675" y="354"/>
                  <a:pt x="649" y="406"/>
                </a:cubicBezTo>
                <a:cubicBezTo>
                  <a:pt x="642" y="437"/>
                  <a:pt x="633" y="463"/>
                  <a:pt x="620" y="493"/>
                </a:cubicBezTo>
                <a:cubicBezTo>
                  <a:pt x="614" y="505"/>
                  <a:pt x="615" y="520"/>
                  <a:pt x="609" y="533"/>
                </a:cubicBezTo>
                <a:cubicBezTo>
                  <a:pt x="585" y="580"/>
                  <a:pt x="550" y="615"/>
                  <a:pt x="533" y="667"/>
                </a:cubicBezTo>
                <a:cubicBezTo>
                  <a:pt x="511" y="601"/>
                  <a:pt x="452" y="618"/>
                  <a:pt x="388" y="615"/>
                </a:cubicBezTo>
                <a:cubicBezTo>
                  <a:pt x="380" y="591"/>
                  <a:pt x="377" y="582"/>
                  <a:pt x="353" y="574"/>
                </a:cubicBezTo>
                <a:cubicBezTo>
                  <a:pt x="325" y="554"/>
                  <a:pt x="321" y="530"/>
                  <a:pt x="313" y="499"/>
                </a:cubicBezTo>
                <a:cubicBezTo>
                  <a:pt x="311" y="475"/>
                  <a:pt x="313" y="451"/>
                  <a:pt x="307" y="429"/>
                </a:cubicBezTo>
                <a:cubicBezTo>
                  <a:pt x="305" y="423"/>
                  <a:pt x="294" y="427"/>
                  <a:pt x="290" y="423"/>
                </a:cubicBezTo>
                <a:cubicBezTo>
                  <a:pt x="279" y="412"/>
                  <a:pt x="274" y="399"/>
                  <a:pt x="266" y="388"/>
                </a:cubicBezTo>
                <a:cubicBezTo>
                  <a:pt x="260" y="380"/>
                  <a:pt x="249" y="365"/>
                  <a:pt x="249" y="365"/>
                </a:cubicBezTo>
                <a:cubicBezTo>
                  <a:pt x="244" y="351"/>
                  <a:pt x="226" y="284"/>
                  <a:pt x="226" y="284"/>
                </a:cubicBezTo>
                <a:cubicBezTo>
                  <a:pt x="192" y="267"/>
                  <a:pt x="156" y="250"/>
                  <a:pt x="122" y="238"/>
                </a:cubicBezTo>
                <a:cubicBezTo>
                  <a:pt x="114" y="226"/>
                  <a:pt x="101" y="216"/>
                  <a:pt x="98" y="203"/>
                </a:cubicBezTo>
                <a:cubicBezTo>
                  <a:pt x="94" y="184"/>
                  <a:pt x="91" y="157"/>
                  <a:pt x="75" y="145"/>
                </a:cubicBezTo>
                <a:cubicBezTo>
                  <a:pt x="64" y="136"/>
                  <a:pt x="51" y="134"/>
                  <a:pt x="40" y="128"/>
                </a:cubicBezTo>
                <a:cubicBezTo>
                  <a:pt x="38" y="120"/>
                  <a:pt x="35" y="104"/>
                  <a:pt x="35" y="10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713621" y="4973805"/>
            <a:ext cx="696913" cy="661987"/>
          </a:xfrm>
          <a:custGeom>
            <a:avLst/>
            <a:gdLst>
              <a:gd name="T0" fmla="*/ 75 w 439"/>
              <a:gd name="T1" fmla="*/ 232 h 417"/>
              <a:gd name="T2" fmla="*/ 11 w 439"/>
              <a:gd name="T3" fmla="*/ 180 h 417"/>
              <a:gd name="T4" fmla="*/ 5 w 439"/>
              <a:gd name="T5" fmla="*/ 162 h 417"/>
              <a:gd name="T6" fmla="*/ 46 w 439"/>
              <a:gd name="T7" fmla="*/ 151 h 417"/>
              <a:gd name="T8" fmla="*/ 110 w 439"/>
              <a:gd name="T9" fmla="*/ 122 h 417"/>
              <a:gd name="T10" fmla="*/ 173 w 439"/>
              <a:gd name="T11" fmla="*/ 46 h 417"/>
              <a:gd name="T12" fmla="*/ 243 w 439"/>
              <a:gd name="T13" fmla="*/ 6 h 417"/>
              <a:gd name="T14" fmla="*/ 283 w 439"/>
              <a:gd name="T15" fmla="*/ 29 h 417"/>
              <a:gd name="T16" fmla="*/ 394 w 439"/>
              <a:gd name="T17" fmla="*/ 58 h 417"/>
              <a:gd name="T18" fmla="*/ 428 w 439"/>
              <a:gd name="T19" fmla="*/ 104 h 417"/>
              <a:gd name="T20" fmla="*/ 434 w 439"/>
              <a:gd name="T21" fmla="*/ 261 h 417"/>
              <a:gd name="T22" fmla="*/ 370 w 439"/>
              <a:gd name="T23" fmla="*/ 267 h 417"/>
              <a:gd name="T24" fmla="*/ 347 w 439"/>
              <a:gd name="T25" fmla="*/ 325 h 417"/>
              <a:gd name="T26" fmla="*/ 324 w 439"/>
              <a:gd name="T27" fmla="*/ 359 h 417"/>
              <a:gd name="T28" fmla="*/ 214 w 439"/>
              <a:gd name="T29" fmla="*/ 417 h 417"/>
              <a:gd name="T30" fmla="*/ 156 w 439"/>
              <a:gd name="T31" fmla="*/ 394 h 417"/>
              <a:gd name="T32" fmla="*/ 75 w 439"/>
              <a:gd name="T33" fmla="*/ 23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9" h="417">
                <a:moveTo>
                  <a:pt x="75" y="232"/>
                </a:moveTo>
                <a:cubicBezTo>
                  <a:pt x="64" y="201"/>
                  <a:pt x="37" y="192"/>
                  <a:pt x="11" y="180"/>
                </a:cubicBezTo>
                <a:cubicBezTo>
                  <a:pt x="9" y="174"/>
                  <a:pt x="0" y="166"/>
                  <a:pt x="5" y="162"/>
                </a:cubicBezTo>
                <a:cubicBezTo>
                  <a:pt x="15" y="152"/>
                  <a:pt x="46" y="151"/>
                  <a:pt x="46" y="151"/>
                </a:cubicBezTo>
                <a:cubicBezTo>
                  <a:pt x="67" y="135"/>
                  <a:pt x="84" y="127"/>
                  <a:pt x="110" y="122"/>
                </a:cubicBezTo>
                <a:cubicBezTo>
                  <a:pt x="131" y="87"/>
                  <a:pt x="130" y="61"/>
                  <a:pt x="173" y="46"/>
                </a:cubicBezTo>
                <a:cubicBezTo>
                  <a:pt x="196" y="23"/>
                  <a:pt x="213" y="16"/>
                  <a:pt x="243" y="6"/>
                </a:cubicBezTo>
                <a:cubicBezTo>
                  <a:pt x="296" y="19"/>
                  <a:pt x="237" y="0"/>
                  <a:pt x="283" y="29"/>
                </a:cubicBezTo>
                <a:cubicBezTo>
                  <a:pt x="313" y="47"/>
                  <a:pt x="359" y="52"/>
                  <a:pt x="394" y="58"/>
                </a:cubicBezTo>
                <a:cubicBezTo>
                  <a:pt x="418" y="66"/>
                  <a:pt x="416" y="80"/>
                  <a:pt x="428" y="104"/>
                </a:cubicBezTo>
                <a:cubicBezTo>
                  <a:pt x="436" y="158"/>
                  <a:pt x="439" y="205"/>
                  <a:pt x="434" y="261"/>
                </a:cubicBezTo>
                <a:cubicBezTo>
                  <a:pt x="410" y="252"/>
                  <a:pt x="393" y="259"/>
                  <a:pt x="370" y="267"/>
                </a:cubicBezTo>
                <a:cubicBezTo>
                  <a:pt x="364" y="287"/>
                  <a:pt x="358" y="306"/>
                  <a:pt x="347" y="325"/>
                </a:cubicBezTo>
                <a:cubicBezTo>
                  <a:pt x="339" y="336"/>
                  <a:pt x="324" y="359"/>
                  <a:pt x="324" y="359"/>
                </a:cubicBezTo>
                <a:cubicBezTo>
                  <a:pt x="310" y="399"/>
                  <a:pt x="252" y="405"/>
                  <a:pt x="214" y="417"/>
                </a:cubicBezTo>
                <a:cubicBezTo>
                  <a:pt x="193" y="411"/>
                  <a:pt x="175" y="401"/>
                  <a:pt x="156" y="394"/>
                </a:cubicBezTo>
                <a:cubicBezTo>
                  <a:pt x="162" y="330"/>
                  <a:pt x="164" y="232"/>
                  <a:pt x="75" y="232"/>
                </a:cubicBezTo>
                <a:close/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1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TVIM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b="1" dirty="0">
                <a:latin typeface="Arial" charset="0"/>
                <a:cs typeface="Arial" charset="0"/>
              </a:rPr>
              <a:t>Chirurgie :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</a:rPr>
              <a:t>Du </a:t>
            </a:r>
            <a:r>
              <a:rPr lang="fr-FR" sz="2000" dirty="0" err="1">
                <a:latin typeface="Arial" charset="0"/>
                <a:cs typeface="Arial" charset="0"/>
              </a:rPr>
              <a:t>Bricker</a:t>
            </a:r>
            <a:r>
              <a:rPr lang="fr-FR" sz="2000" dirty="0">
                <a:latin typeface="Arial" charset="0"/>
                <a:cs typeface="Arial" charset="0"/>
              </a:rPr>
              <a:t> laparotomie à l’</a:t>
            </a:r>
            <a:r>
              <a:rPr lang="fr-FR" sz="2000" dirty="0" err="1">
                <a:latin typeface="Arial" charset="0"/>
                <a:cs typeface="Arial" charset="0"/>
              </a:rPr>
              <a:t>entérocystoplastie</a:t>
            </a:r>
            <a:r>
              <a:rPr lang="fr-FR" sz="2000" dirty="0">
                <a:latin typeface="Arial" charset="0"/>
                <a:cs typeface="Arial" charset="0"/>
              </a:rPr>
              <a:t> robot mais suites opératoires lourdes : intérêt de la RAC</a:t>
            </a: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b="1" dirty="0">
                <a:latin typeface="Arial" charset="0"/>
                <a:cs typeface="Arial" charset="0"/>
              </a:rPr>
              <a:t>Alternative = Radio-Chimiothérapie</a:t>
            </a: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4" name="Image 3" descr="5cPB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/>
          <a:stretch/>
        </p:blipFill>
        <p:spPr>
          <a:xfrm>
            <a:off x="4837166" y="2739388"/>
            <a:ext cx="2129602" cy="2091911"/>
          </a:xfrm>
          <a:prstGeom prst="rect">
            <a:avLst/>
          </a:prstGeom>
        </p:spPr>
      </p:pic>
      <p:pic>
        <p:nvPicPr>
          <p:cNvPr id="5" name="Image 4" descr="Bricker stoma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6952" b="16009"/>
          <a:stretch/>
        </p:blipFill>
        <p:spPr>
          <a:xfrm>
            <a:off x="1123360" y="2739388"/>
            <a:ext cx="2352842" cy="18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3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TVIM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Chimiothérapie </a:t>
            </a:r>
            <a:r>
              <a:rPr lang="fr-FR" sz="2400" dirty="0" err="1">
                <a:latin typeface="Arial" charset="0"/>
                <a:cs typeface="Arial" charset="0"/>
              </a:rPr>
              <a:t>néoadjuvante</a:t>
            </a:r>
            <a:endParaRPr lang="fr-FR" sz="24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fr-FR" sz="2000" dirty="0">
                <a:latin typeface="Arial"/>
                <a:ea typeface="Wingdings"/>
                <a:cs typeface="Arial"/>
                <a:sym typeface="Wingdings"/>
              </a:rPr>
              <a:t> SG des patients « fit »</a:t>
            </a:r>
          </a:p>
          <a:p>
            <a:pPr lvl="1">
              <a:lnSpc>
                <a:spcPct val="90000"/>
              </a:lnSpc>
            </a:pPr>
            <a:endParaRPr lang="fr-FR" sz="2000" dirty="0">
              <a:latin typeface="Arial"/>
              <a:ea typeface="Wingdings"/>
              <a:cs typeface="Arial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Arial"/>
                <a:ea typeface="Wingdings"/>
                <a:cs typeface="Arial"/>
                <a:sym typeface="Wingdings"/>
              </a:rPr>
              <a:t>Chimiothérapie M+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/>
                <a:ea typeface="Wingdings"/>
                <a:cs typeface="Arial"/>
                <a:sym typeface="Wingdings"/>
              </a:rPr>
              <a:t>MVAC intensifié / MVAC / </a:t>
            </a:r>
            <a:r>
              <a:rPr lang="fr-FR" sz="2000" dirty="0" err="1">
                <a:latin typeface="Arial"/>
                <a:ea typeface="Wingdings"/>
                <a:cs typeface="Arial"/>
                <a:sym typeface="Wingdings"/>
              </a:rPr>
              <a:t>Gemcitabine</a:t>
            </a:r>
            <a:endParaRPr lang="fr-FR" sz="2000" dirty="0">
              <a:latin typeface="Arial"/>
              <a:ea typeface="Wingdings"/>
              <a:cs typeface="Arial"/>
              <a:sym typeface="Wingdings"/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/>
                <a:ea typeface="Wingdings"/>
                <a:cs typeface="Arial"/>
                <a:sym typeface="Wingdings"/>
              </a:rPr>
              <a:t>Immunothérapie en 2</a:t>
            </a:r>
            <a:r>
              <a:rPr lang="fr-FR" sz="2000" baseline="30000" dirty="0">
                <a:latin typeface="Arial"/>
                <a:ea typeface="Wingdings"/>
                <a:cs typeface="Arial"/>
                <a:sym typeface="Wingdings"/>
              </a:rPr>
              <a:t>ème</a:t>
            </a:r>
            <a:r>
              <a:rPr lang="fr-FR" sz="2000" dirty="0">
                <a:latin typeface="Arial"/>
                <a:ea typeface="Wingdings"/>
                <a:cs typeface="Arial"/>
                <a:sym typeface="Wingdings"/>
              </a:rPr>
              <a:t> ligne</a:t>
            </a: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TEP-TDM à la FDG :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</a:rPr>
              <a:t>&gt; TDM pour diagnostic et suivi</a:t>
            </a: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7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Tumeur </a:t>
            </a:r>
            <a:r>
              <a:rPr lang="fr-FR" sz="320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urothéliale</a:t>
            </a:r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 : VES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Rare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Diagnostic : </a:t>
            </a:r>
            <a:r>
              <a:rPr lang="fr-FR" sz="2400" dirty="0" err="1">
                <a:latin typeface="Arial" charset="0"/>
                <a:cs typeface="Arial" charset="0"/>
              </a:rPr>
              <a:t>Uroscanner</a:t>
            </a:r>
            <a:r>
              <a:rPr lang="fr-FR" sz="2400" dirty="0">
                <a:latin typeface="Arial" charset="0"/>
                <a:cs typeface="Arial" charset="0"/>
              </a:rPr>
              <a:t> + URS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Récidive vésicale = 30%</a:t>
            </a:r>
          </a:p>
          <a:p>
            <a:pPr lvl="1">
              <a:lnSpc>
                <a:spcPct val="90000"/>
              </a:lnSpc>
            </a:pPr>
            <a:r>
              <a:rPr lang="fr-FR" sz="2000" dirty="0" err="1">
                <a:latin typeface="Arial" charset="0"/>
                <a:cs typeface="Arial" charset="0"/>
              </a:rPr>
              <a:t>MitC</a:t>
            </a:r>
            <a:r>
              <a:rPr lang="fr-FR" sz="2000" dirty="0">
                <a:latin typeface="Arial" charset="0"/>
                <a:cs typeface="Arial" charset="0"/>
              </a:rPr>
              <a:t> x 1 </a:t>
            </a:r>
            <a:r>
              <a:rPr lang="fr-FR" sz="2000" dirty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 ce risque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  <a:sym typeface="Wingdings"/>
              </a:rPr>
              <a:t>Traitement :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  <a:sym typeface="Wingdings"/>
              </a:rPr>
              <a:t>Vaporisation laser : petite tumeur de bas grade</a:t>
            </a:r>
          </a:p>
          <a:p>
            <a:pPr lvl="1">
              <a:lnSpc>
                <a:spcPct val="90000"/>
              </a:lnSpc>
            </a:pPr>
            <a:r>
              <a:rPr lang="fr-FR" sz="2000" dirty="0" err="1">
                <a:latin typeface="Arial" charset="0"/>
                <a:cs typeface="Arial" charset="0"/>
                <a:sym typeface="Wingdings"/>
              </a:rPr>
              <a:t>Urétérectomie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 segmentaire ou </a:t>
            </a:r>
            <a:r>
              <a:rPr lang="fr-FR" sz="2000" dirty="0" err="1">
                <a:latin typeface="Arial" charset="0"/>
                <a:cs typeface="Arial" charset="0"/>
                <a:sym typeface="Wingdings"/>
              </a:rPr>
              <a:t>Néphro-urétérectomie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 avec curage systématique : </a:t>
            </a:r>
            <a:r>
              <a:rPr lang="fr-FR" sz="2000" dirty="0" err="1">
                <a:latin typeface="Arial" charset="0"/>
                <a:cs typeface="Arial" charset="0"/>
                <a:sym typeface="Wingdings"/>
              </a:rPr>
              <a:t>coelioscopie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 &lt; laparotomie pour T3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  <a:sym typeface="Wingdings"/>
              </a:rPr>
              <a:t>IPOP vésicale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latin typeface="Arial" charset="0"/>
                <a:cs typeface="Arial" charset="0"/>
                <a:sym typeface="Wingdings"/>
              </a:rPr>
              <a:t>CT </a:t>
            </a:r>
            <a:r>
              <a:rPr lang="fr-FR" sz="2000" dirty="0" err="1">
                <a:latin typeface="Arial" charset="0"/>
                <a:cs typeface="Arial" charset="0"/>
                <a:sym typeface="Wingdings"/>
              </a:rPr>
              <a:t>adjuvante</a:t>
            </a:r>
            <a:r>
              <a:rPr lang="fr-FR" sz="2000" dirty="0">
                <a:latin typeface="Arial" charset="0"/>
                <a:cs typeface="Arial" charset="0"/>
                <a:sym typeface="Wingdings"/>
              </a:rPr>
              <a:t> non efficace</a:t>
            </a:r>
            <a:endParaRPr lang="fr-FR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4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Tumeurs </a:t>
            </a:r>
            <a:r>
              <a:rPr lang="fr-FR" sz="3200" dirty="0" err="1">
                <a:solidFill>
                  <a:srgbClr val="1F497D"/>
                </a:solidFill>
                <a:latin typeface="Verdana" charset="0"/>
                <a:cs typeface="Verdana" charset="0"/>
              </a:rPr>
              <a:t>urothéliales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Tumeur agressive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Récidive &gt; Progression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Place importante de la CT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cs typeface="Arial" charset="0"/>
              </a:rPr>
              <a:t>Pas d’avantage clair de la </a:t>
            </a:r>
            <a:r>
              <a:rPr lang="fr-FR" sz="2400" dirty="0" err="1">
                <a:latin typeface="Arial" charset="0"/>
                <a:cs typeface="Arial" charset="0"/>
              </a:rPr>
              <a:t>coelioscopie</a:t>
            </a:r>
            <a:endParaRPr lang="fr-FR" sz="240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sz="240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3200" b="1" dirty="0">
                <a:latin typeface="Arial" charset="0"/>
                <a:cs typeface="Arial" charset="0"/>
              </a:rPr>
              <a:t>Prévention / Surveillance &gt; Chirurgie</a:t>
            </a:r>
          </a:p>
          <a:p>
            <a:pPr eaLnBrk="1" hangingPunct="1">
              <a:lnSpc>
                <a:spcPct val="90000"/>
              </a:lnSpc>
            </a:pP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053" y="4826000"/>
            <a:ext cx="7205579" cy="521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4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Infection Sexuellement Transmissible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882" y="897297"/>
            <a:ext cx="8391020" cy="4658959"/>
          </a:xfrm>
        </p:spPr>
        <p:txBody>
          <a:bodyPr>
            <a:normAutofit fontScale="77500" lnSpcReduction="20000"/>
          </a:bodyPr>
          <a:lstStyle/>
          <a:p>
            <a:r>
              <a:rPr lang="fr-FR" sz="3300" b="1" dirty="0"/>
              <a:t>HPV</a:t>
            </a:r>
            <a:r>
              <a:rPr lang="fr-FR" sz="2900" dirty="0"/>
              <a:t> :</a:t>
            </a:r>
          </a:p>
          <a:p>
            <a:pPr lvl="2"/>
            <a:r>
              <a:rPr lang="fr-FR" sz="2600" dirty="0"/>
              <a:t>Vaccination </a:t>
            </a:r>
            <a:r>
              <a:rPr lang="fr-FR" sz="2600" dirty="0" err="1"/>
              <a:t>Gardasil</a:t>
            </a:r>
            <a:r>
              <a:rPr lang="fr-FR" sz="2600" dirty="0"/>
              <a:t> 9® (2 à 3 doses IM sur 1 an) : fille ET garçon homosexuel avant le premier rapport sexuel (sinon 130€ la dose)</a:t>
            </a:r>
          </a:p>
          <a:p>
            <a:r>
              <a:rPr lang="fr-FR" sz="3300" b="1" dirty="0"/>
              <a:t>Urétrite</a:t>
            </a:r>
            <a:r>
              <a:rPr lang="fr-FR" sz="3700" dirty="0"/>
              <a:t> :</a:t>
            </a:r>
          </a:p>
          <a:p>
            <a:pPr lvl="2"/>
            <a:r>
              <a:rPr lang="fr-FR" sz="2600" dirty="0"/>
              <a:t>ECBU + frottis urétral pour culture et PCR</a:t>
            </a:r>
          </a:p>
          <a:p>
            <a:pPr lvl="2"/>
            <a:r>
              <a:rPr lang="fr-FR" sz="2600" dirty="0"/>
              <a:t>Traitement minute : 1 injection IM unique de </a:t>
            </a:r>
            <a:r>
              <a:rPr lang="fr-FR" sz="2600" dirty="0" err="1"/>
              <a:t>Rocéphine</a:t>
            </a:r>
            <a:r>
              <a:rPr lang="fr-FR" sz="2600" dirty="0"/>
              <a:t> 500 mg ET 4 </a:t>
            </a:r>
            <a:r>
              <a:rPr lang="fr-FR" sz="2600" dirty="0" err="1"/>
              <a:t>cp</a:t>
            </a:r>
            <a:r>
              <a:rPr lang="fr-FR" sz="2600" dirty="0"/>
              <a:t> en 1 prise unique de </a:t>
            </a:r>
            <a:r>
              <a:rPr lang="fr-FR" sz="2600" dirty="0" err="1"/>
              <a:t>Zithromax</a:t>
            </a:r>
            <a:r>
              <a:rPr lang="fr-FR" sz="2600" dirty="0"/>
              <a:t> 250 mg</a:t>
            </a:r>
            <a:endParaRPr lang="fr-FR" sz="2300" dirty="0"/>
          </a:p>
          <a:p>
            <a:pPr lvl="2"/>
            <a:r>
              <a:rPr lang="fr-FR" sz="2600" dirty="0"/>
              <a:t>Dépistage partenaire(s) des 2 derniers mois en cas de résultats bactériologiques positifs </a:t>
            </a:r>
          </a:p>
          <a:p>
            <a:pPr lvl="2"/>
            <a:r>
              <a:rPr lang="fr-FR" sz="2600" dirty="0"/>
              <a:t>Rapports sexuels protégés jusqu’à 7 jours après la fin du traitement (préservatif désormais remboursé par la SS : par exemple Eden</a:t>
            </a:r>
            <a:r>
              <a:rPr lang="de-DE" sz="2600" dirty="0"/>
              <a:t>©</a:t>
            </a:r>
            <a:r>
              <a:rPr lang="fr-FR" sz="2600" dirty="0"/>
              <a:t>)</a:t>
            </a:r>
          </a:p>
          <a:p>
            <a:pPr lvl="2"/>
            <a:r>
              <a:rPr lang="fr-FR" sz="2600" dirty="0"/>
              <a:t>Contrôle bactériologique uniquement en cas de persistance des symptômes 1 mois après la fin du traitement</a:t>
            </a:r>
          </a:p>
          <a:p>
            <a:pPr lvl="1"/>
            <a:endParaRPr lang="fr-FR" sz="16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81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6882" y="1417638"/>
            <a:ext cx="8391020" cy="489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641" tIns="45821" rIns="91641" bIns="45821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38138" lvl="1" indent="-338138">
              <a:lnSpc>
                <a:spcPct val="80000"/>
              </a:lnSpc>
              <a:spcBef>
                <a:spcPts val="601"/>
              </a:spcBef>
              <a:buFont typeface="Arial" charset="0"/>
              <a:buChar char="•"/>
            </a:pPr>
            <a:r>
              <a:rPr lang="fr-FR" dirty="0"/>
              <a:t>Incidence en augmentation</a:t>
            </a:r>
          </a:p>
          <a:p>
            <a:pPr lvl="1">
              <a:lnSpc>
                <a:spcPts val="2068"/>
              </a:lnSpc>
            </a:pPr>
            <a:r>
              <a:rPr lang="en-US" sz="1800" dirty="0"/>
              <a:t>Augmentation FDR : </a:t>
            </a:r>
            <a:r>
              <a:rPr lang="en-US" sz="1800" dirty="0" err="1"/>
              <a:t>vieillissement</a:t>
            </a:r>
            <a:r>
              <a:rPr lang="en-US" sz="1800" dirty="0"/>
              <a:t>, </a:t>
            </a:r>
            <a:r>
              <a:rPr lang="en-US" sz="1800" dirty="0" err="1"/>
              <a:t>obésité</a:t>
            </a:r>
            <a:r>
              <a:rPr lang="en-US" sz="1800" dirty="0"/>
              <a:t>, </a:t>
            </a:r>
            <a:r>
              <a:rPr lang="en-US" sz="1800" dirty="0" err="1"/>
              <a:t>tabac</a:t>
            </a:r>
            <a:r>
              <a:rPr lang="en-US" sz="1800" dirty="0"/>
              <a:t>, HTA, IRC</a:t>
            </a:r>
          </a:p>
          <a:p>
            <a:pPr lvl="1">
              <a:lnSpc>
                <a:spcPts val="2068"/>
              </a:lnSpc>
            </a:pPr>
            <a:r>
              <a:rPr lang="en-US" sz="1800" dirty="0"/>
              <a:t>Amélioration des </a:t>
            </a:r>
            <a:r>
              <a:rPr lang="en-US" sz="1800" dirty="0" err="1"/>
              <a:t>procédés</a:t>
            </a:r>
            <a:r>
              <a:rPr lang="en-US" sz="1800" dirty="0"/>
              <a:t> d</a:t>
            </a:r>
            <a:r>
              <a:rPr lang="fr-FR" sz="1800" dirty="0">
                <a:cs typeface="Arial" charset="0"/>
              </a:rPr>
              <a:t>’</a:t>
            </a:r>
            <a:r>
              <a:rPr lang="en-US" sz="1800" dirty="0" err="1">
                <a:cs typeface="Arial" charset="0"/>
              </a:rPr>
              <a:t>imagerie</a:t>
            </a:r>
            <a:r>
              <a:rPr lang="en-US" sz="1800" dirty="0">
                <a:cs typeface="Arial" charset="0"/>
              </a:rPr>
              <a:t> </a:t>
            </a:r>
            <a:r>
              <a:rPr lang="fr-FR" sz="1800" dirty="0"/>
              <a:t>(découverte fortuite &gt; 50%)</a:t>
            </a:r>
          </a:p>
          <a:p>
            <a:pPr marL="0" indent="0">
              <a:lnSpc>
                <a:spcPct val="80000"/>
              </a:lnSpc>
              <a:spcBef>
                <a:spcPts val="601"/>
              </a:spcBef>
            </a:pPr>
            <a:endParaRPr lang="fr-FR" dirty="0"/>
          </a:p>
          <a:p>
            <a:pPr>
              <a:lnSpc>
                <a:spcPct val="80000"/>
              </a:lnSpc>
              <a:spcBef>
                <a:spcPts val="601"/>
              </a:spcBef>
              <a:buFont typeface="Arial" charset="0"/>
              <a:buChar char="•"/>
            </a:pPr>
            <a:r>
              <a:rPr lang="fr-FR" dirty="0"/>
              <a:t>60% localisés : 90% de survie à 5 ans</a:t>
            </a:r>
          </a:p>
          <a:p>
            <a:pPr marL="0" indent="0">
              <a:lnSpc>
                <a:spcPct val="80000"/>
              </a:lnSpc>
              <a:spcBef>
                <a:spcPts val="601"/>
              </a:spcBef>
            </a:pPr>
            <a:r>
              <a:rPr lang="fr-FR" dirty="0"/>
              <a:t>	30% avancés : 62% de survie à 5 ans</a:t>
            </a:r>
          </a:p>
          <a:p>
            <a:pPr marL="0" indent="0">
              <a:lnSpc>
                <a:spcPct val="80000"/>
              </a:lnSpc>
              <a:spcBef>
                <a:spcPts val="601"/>
              </a:spcBef>
            </a:pPr>
            <a:r>
              <a:rPr lang="fr-FR" dirty="0"/>
              <a:t>	10% métastatiques : 10% de survie à 5 ans</a:t>
            </a:r>
          </a:p>
          <a:p>
            <a:pPr>
              <a:lnSpc>
                <a:spcPct val="80000"/>
              </a:lnSpc>
              <a:spcBef>
                <a:spcPts val="601"/>
              </a:spcBef>
              <a:buFont typeface="Arial" charset="0"/>
              <a:buChar char="•"/>
            </a:pPr>
            <a:endParaRPr lang="fr-FR" sz="2000" dirty="0"/>
          </a:p>
          <a:p>
            <a:pPr marL="338882" indent="-335700">
              <a:spcBef>
                <a:spcPts val="601"/>
              </a:spcBef>
              <a:buFont typeface="Arial" charset="0"/>
              <a:buChar char="•"/>
            </a:pPr>
            <a:r>
              <a:rPr lang="fr-FR" dirty="0"/>
              <a:t>Diagnostic : imagerie +/- biopsie percutanée</a:t>
            </a:r>
          </a:p>
          <a:p>
            <a:pPr marL="338882" indent="-335700">
              <a:spcBef>
                <a:spcPts val="601"/>
              </a:spcBef>
              <a:buFont typeface="Arial" charset="0"/>
              <a:buChar char="•"/>
            </a:pPr>
            <a:r>
              <a:rPr lang="fr-FR" dirty="0"/>
              <a:t>Chirurgie efficace si N0M0</a:t>
            </a:r>
          </a:p>
          <a:p>
            <a:pPr marL="338882" indent="-335700">
              <a:spcBef>
                <a:spcPts val="601"/>
              </a:spcBef>
              <a:buFont typeface="Arial" charset="0"/>
              <a:buChar char="•"/>
            </a:pPr>
            <a:r>
              <a:rPr lang="fr-FR" dirty="0"/>
              <a:t>Chimiorésistance / Radiorésistance : TKI ou Immunothérapie</a:t>
            </a:r>
          </a:p>
          <a:p>
            <a:pPr marL="342064">
              <a:lnSpc>
                <a:spcPct val="80000"/>
              </a:lnSpc>
              <a:spcBef>
                <a:spcPts val="501"/>
              </a:spcBef>
            </a:pPr>
            <a:endParaRPr lang="fr-FR" sz="2000" dirty="0"/>
          </a:p>
          <a:p>
            <a:pPr marL="343654">
              <a:lnSpc>
                <a:spcPct val="80000"/>
              </a:lnSpc>
              <a:spcBef>
                <a:spcPts val="501"/>
              </a:spcBef>
            </a:pPr>
            <a:endParaRPr lang="fr-FR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Cancer du rein</a:t>
            </a:r>
          </a:p>
        </p:txBody>
      </p:sp>
    </p:spTree>
    <p:extLst>
      <p:ext uri="{BB962C8B-B14F-4D97-AF65-F5344CB8AC3E}">
        <p14:creationId xmlns:p14="http://schemas.microsoft.com/office/powerpoint/2010/main" val="33762753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6883" y="1599618"/>
            <a:ext cx="8230237" cy="452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641" tIns="45821" rIns="91641" bIns="45821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1"/>
              </a:spcBef>
              <a:buFont typeface="Arial" charset="0"/>
              <a:buChar char="•"/>
            </a:pPr>
            <a:r>
              <a:rPr lang="fr-FR" b="1" dirty="0">
                <a:cs typeface="Arial" charset="0"/>
              </a:rPr>
              <a:t>Traitement de référence = chirurgie</a:t>
            </a:r>
          </a:p>
          <a:p>
            <a:pPr marL="800100" lvl="1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Double objectif :</a:t>
            </a:r>
          </a:p>
          <a:p>
            <a:pPr marL="1257300" lvl="2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Carcinologique</a:t>
            </a:r>
          </a:p>
          <a:p>
            <a:pPr marL="1257300" lvl="2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Épargne </a:t>
            </a:r>
            <a:r>
              <a:rPr lang="fr-FR" dirty="0" err="1">
                <a:cs typeface="Arial" charset="0"/>
              </a:rPr>
              <a:t>néphronique</a:t>
            </a:r>
            <a:r>
              <a:rPr lang="fr-FR" dirty="0">
                <a:cs typeface="Arial" charset="0"/>
              </a:rPr>
              <a:t> = réduction du risque d’insuffisance rénale chronique</a:t>
            </a:r>
          </a:p>
          <a:p>
            <a:pPr marL="800100" lvl="1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Différentes techniques :</a:t>
            </a:r>
          </a:p>
          <a:p>
            <a:pPr marL="1257300" lvl="2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Partielle &gt; élargie</a:t>
            </a:r>
          </a:p>
          <a:p>
            <a:pPr marL="800100" lvl="1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Différentes voies d’abord :</a:t>
            </a:r>
          </a:p>
          <a:p>
            <a:pPr marL="1257300" lvl="2" indent="-342900">
              <a:spcBef>
                <a:spcPts val="601"/>
              </a:spcBef>
              <a:buFontTx/>
              <a:buChar char="-"/>
            </a:pPr>
            <a:r>
              <a:rPr lang="fr-FR" dirty="0">
                <a:cs typeface="Arial" charset="0"/>
              </a:rPr>
              <a:t>Robot &gt; </a:t>
            </a:r>
            <a:r>
              <a:rPr lang="fr-FR" dirty="0" err="1">
                <a:cs typeface="Arial" charset="0"/>
              </a:rPr>
              <a:t>coelioscopie</a:t>
            </a:r>
            <a:r>
              <a:rPr lang="fr-FR" dirty="0">
                <a:cs typeface="Arial" charset="0"/>
              </a:rPr>
              <a:t> </a:t>
            </a:r>
            <a:r>
              <a:rPr lang="fr-FR">
                <a:cs typeface="Arial" charset="0"/>
              </a:rPr>
              <a:t>&gt; laparotomie</a:t>
            </a:r>
            <a:endParaRPr lang="fr-FR" dirty="0">
              <a:cs typeface="Arial" charset="0"/>
            </a:endParaRPr>
          </a:p>
          <a:p>
            <a:pPr marL="346826" indent="-342900">
              <a:spcBef>
                <a:spcPts val="601"/>
              </a:spcBef>
              <a:buFont typeface="Arial"/>
              <a:buChar char="•"/>
            </a:pPr>
            <a:r>
              <a:rPr lang="fr-FR" b="1" dirty="0">
                <a:cs typeface="Arial" charset="0"/>
              </a:rPr>
              <a:t>Alternative = thérapie focale (cryothérapie/RF)</a:t>
            </a:r>
          </a:p>
          <a:p>
            <a:pPr marL="342064">
              <a:spcBef>
                <a:spcPts val="601"/>
              </a:spcBef>
            </a:pPr>
            <a:endParaRPr lang="fr-FR" dirty="0"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Cancer du rein</a:t>
            </a:r>
          </a:p>
        </p:txBody>
      </p:sp>
    </p:spTree>
    <p:extLst>
      <p:ext uri="{BB962C8B-B14F-4D97-AF65-F5344CB8AC3E}">
        <p14:creationId xmlns:p14="http://schemas.microsoft.com/office/powerpoint/2010/main" val="2749442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6883" y="1599618"/>
            <a:ext cx="8230237" cy="452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641" tIns="45821" rIns="91641" bIns="45821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1"/>
              </a:spcBef>
              <a:buFont typeface="Arial" charset="0"/>
              <a:buChar char="•"/>
            </a:pPr>
            <a:r>
              <a:rPr lang="fr-FR" dirty="0">
                <a:cs typeface="Arial" charset="0"/>
              </a:rPr>
              <a:t>Les formes localisées sont chirurgicales : excellent pronostic</a:t>
            </a:r>
          </a:p>
          <a:p>
            <a:pPr>
              <a:spcBef>
                <a:spcPts val="601"/>
              </a:spcBef>
              <a:buFont typeface="Arial" charset="0"/>
              <a:buChar char="•"/>
            </a:pPr>
            <a:endParaRPr lang="fr-FR" dirty="0">
              <a:cs typeface="Arial" charset="0"/>
            </a:endParaRPr>
          </a:p>
          <a:p>
            <a:pPr>
              <a:spcBef>
                <a:spcPts val="601"/>
              </a:spcBef>
              <a:buFont typeface="Arial" charset="0"/>
              <a:buChar char="•"/>
            </a:pPr>
            <a:r>
              <a:rPr lang="fr-FR" dirty="0">
                <a:cs typeface="Arial" charset="0"/>
              </a:rPr>
              <a:t>Les formes localement avancés et N+ sont plutôt chirurgicales (</a:t>
            </a:r>
            <a:r>
              <a:rPr lang="fr-FR" dirty="0" err="1">
                <a:cs typeface="Arial" charset="0"/>
              </a:rPr>
              <a:t>anapath</a:t>
            </a:r>
            <a:r>
              <a:rPr lang="fr-FR" dirty="0">
                <a:cs typeface="Arial" charset="0"/>
              </a:rPr>
              <a:t>, réduction tumorale) </a:t>
            </a:r>
          </a:p>
          <a:p>
            <a:pPr marL="343654">
              <a:spcBef>
                <a:spcPts val="601"/>
              </a:spcBef>
            </a:pPr>
            <a:endParaRPr lang="fr-FR" dirty="0">
              <a:cs typeface="Arial" charset="0"/>
            </a:endParaRPr>
          </a:p>
          <a:p>
            <a:pPr>
              <a:spcBef>
                <a:spcPts val="601"/>
              </a:spcBef>
              <a:buFont typeface="Arial" charset="0"/>
              <a:buChar char="•"/>
            </a:pPr>
            <a:r>
              <a:rPr lang="fr-FR" dirty="0">
                <a:cs typeface="Arial" charset="0"/>
              </a:rPr>
              <a:t>Les formes métastatiques ne doivent plus être systématiquement opérées mais relèvent des thérapies ciblées (Essai CARMENA)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Cancer du rein</a:t>
            </a:r>
          </a:p>
        </p:txBody>
      </p:sp>
    </p:spTree>
    <p:extLst>
      <p:ext uri="{BB962C8B-B14F-4D97-AF65-F5344CB8AC3E}">
        <p14:creationId xmlns:p14="http://schemas.microsoft.com/office/powerpoint/2010/main" val="3424727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6883" y="1599618"/>
            <a:ext cx="8230237" cy="452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641" tIns="45821" rIns="91641" bIns="45821"/>
          <a:lstStyle>
            <a:lvl1pPr marL="341313" indent="-3381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38882" indent="-335700">
              <a:spcBef>
                <a:spcPts val="702"/>
              </a:spcBef>
              <a:buFont typeface="Arial" charset="0"/>
              <a:buChar char="•"/>
            </a:pPr>
            <a:endParaRPr lang="fr-FR" sz="2800" dirty="0">
              <a:cs typeface="Arial" charset="0"/>
            </a:endParaRPr>
          </a:p>
          <a:p>
            <a:pPr marL="338882" indent="-335700">
              <a:spcBef>
                <a:spcPts val="702"/>
              </a:spcBef>
              <a:buFont typeface="Arial" charset="0"/>
              <a:buChar char="•"/>
            </a:pPr>
            <a:r>
              <a:rPr lang="fr-FR" sz="2800" dirty="0">
                <a:cs typeface="Arial" charset="0"/>
              </a:rPr>
              <a:t>Rare et fortuit = 3 à 4 cas par carrière de MG</a:t>
            </a:r>
          </a:p>
          <a:p>
            <a:pPr marL="338882" indent="-335700">
              <a:spcBef>
                <a:spcPts val="702"/>
              </a:spcBef>
              <a:buFont typeface="Arial" charset="0"/>
              <a:buChar char="•"/>
            </a:pPr>
            <a:r>
              <a:rPr lang="fr-FR" sz="2800" dirty="0">
                <a:cs typeface="Arial" charset="0"/>
              </a:rPr>
              <a:t>TTT chirurgical conservateur si localisé : bon pronostic</a:t>
            </a:r>
          </a:p>
          <a:p>
            <a:pPr marL="338882" indent="-335700">
              <a:spcBef>
                <a:spcPts val="702"/>
              </a:spcBef>
              <a:buFont typeface="Arial" charset="0"/>
              <a:buChar char="•"/>
            </a:pPr>
            <a:r>
              <a:rPr lang="fr-FR" sz="2800" dirty="0">
                <a:cs typeface="Arial" charset="0"/>
              </a:rPr>
              <a:t>Thérapies ciblées et immunothérapie si métastatique : mauvais pronostic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Cancer du rein</a:t>
            </a:r>
          </a:p>
        </p:txBody>
      </p:sp>
    </p:spTree>
    <p:extLst>
      <p:ext uri="{BB962C8B-B14F-4D97-AF65-F5344CB8AC3E}">
        <p14:creationId xmlns:p14="http://schemas.microsoft.com/office/powerpoint/2010/main" val="4280722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Font typeface="Arial"/>
              <a:buChar char="•"/>
            </a:pPr>
            <a:r>
              <a:rPr lang="fr-FR" sz="2400" dirty="0"/>
              <a:t>Pathologie fréquente d’évolution lente rarement compliquée : surveillance possible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Ne pas associer les extraits de plantes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Réserver l’échographie à la vessie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Attendre 6 mois et dépister le cancer sous </a:t>
            </a:r>
            <a:r>
              <a:rPr lang="fr-FR" sz="2400" dirty="0" err="1"/>
              <a:t>Dutastéride</a:t>
            </a:r>
            <a:r>
              <a:rPr lang="fr-FR" sz="2400" dirty="0"/>
              <a:t>®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Dépister les troubles sexuels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Ne pas traiter que la prostate : penser à la vessie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Connaître la faible morbidité des nouvelles techniques chirurgicales</a:t>
            </a: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</p:spTree>
    <p:extLst>
      <p:ext uri="{BB962C8B-B14F-4D97-AF65-F5344CB8AC3E}">
        <p14:creationId xmlns:p14="http://schemas.microsoft.com/office/powerpoint/2010/main" val="375323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186947" y="3305696"/>
            <a:ext cx="22526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/>
              <a:t>Augmentation de volume de la prostate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235824" y="3349590"/>
            <a:ext cx="1781176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Obstruction sous vésicale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98675" y="3296756"/>
            <a:ext cx="1008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SBAU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766509" y="3305696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Et/ou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1700722" y="3296756"/>
            <a:ext cx="8636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685043" y="3280296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/>
              <a:t>Et/ou</a:t>
            </a: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617365" y="3280296"/>
            <a:ext cx="8636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79388" y="3305696"/>
            <a:ext cx="301686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80004" y="3340676"/>
            <a:ext cx="301686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726207" y="3368164"/>
            <a:ext cx="301686" cy="3693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78111" y="2342444"/>
            <a:ext cx="973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+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3276" y="1557338"/>
            <a:ext cx="526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cs typeface="Arial"/>
              </a:rPr>
              <a:t>Hyperplasie </a:t>
            </a:r>
            <a:r>
              <a:rPr lang="fr-FR" sz="2000" dirty="0" err="1">
                <a:cs typeface="Arial"/>
              </a:rPr>
              <a:t>stromale</a:t>
            </a:r>
            <a:r>
              <a:rPr lang="fr-FR" sz="2000" dirty="0">
                <a:cs typeface="Arial"/>
              </a:rPr>
              <a:t> et épithéliale de la zone de transition péri-urétrale de la prostate </a:t>
            </a:r>
          </a:p>
        </p:txBody>
      </p:sp>
      <p:pic>
        <p:nvPicPr>
          <p:cNvPr id="20" name="Picture 2" descr="ICOB1I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6613" y="1426789"/>
            <a:ext cx="1540387" cy="11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670" y="1426789"/>
            <a:ext cx="1996769" cy="1154798"/>
          </a:xfrm>
          <a:prstGeom prst="rect">
            <a:avLst/>
          </a:prstGeom>
          <a:noFill/>
          <a:ln/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388" y="4522905"/>
            <a:ext cx="88376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fr-FR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</a:rPr>
              <a:t>L’HBP n’est pas toujours obstructive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fr-FR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</a:rPr>
              <a:t>Seule l’obstruction peut entraîner des SBAU liés à l’HBP (et non le volume !)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fr-FR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</a:rPr>
              <a:t>Les SBAU de l’homme ne sont pas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ＭＳ Ｐゴシック"/>
              </a:rPr>
              <a:t>tjs</a:t>
            </a:r>
            <a:r>
              <a:rPr lang="fr-FR" b="1" dirty="0">
                <a:solidFill>
                  <a:srgbClr val="000000"/>
                </a:solidFill>
                <a:latin typeface="Arial"/>
                <a:ea typeface="ＭＳ Ｐゴシック"/>
              </a:rPr>
              <a:t> liés à l’HBP</a:t>
            </a:r>
            <a:endParaRPr lang="fr-FR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440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2"/>
          <p:cNvSpPr/>
          <p:nvPr/>
        </p:nvSpPr>
        <p:spPr>
          <a:xfrm>
            <a:off x="457199" y="1600200"/>
            <a:ext cx="8460745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Evolution lente par poussée (complications rares)</a:t>
            </a:r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</a:rPr>
              <a:t>FDR :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Lobe médian (protrusion vésicale &gt; 1cm)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RPM &gt; 200cc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RAU (50 % récidive à 6 mois sous </a:t>
            </a:r>
            <a:r>
              <a:rPr lang="fr-FR" sz="3200" dirty="0" err="1">
                <a:solidFill>
                  <a:srgbClr val="000000"/>
                </a:solidFill>
                <a:latin typeface="Calibri"/>
              </a:rPr>
              <a:t>alphaB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 : FDR âge&gt;65 et vol&gt;1L)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Vieillissement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</a:rPr>
              <a:t> Surpoids / </a:t>
            </a:r>
            <a:r>
              <a:rPr lang="fr-FR" sz="3200" dirty="0" err="1">
                <a:solidFill>
                  <a:srgbClr val="000000"/>
                </a:solidFill>
                <a:latin typeface="Calibri"/>
              </a:rPr>
              <a:t>Sd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 métabolique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</p:spTree>
    <p:extLst>
      <p:ext uri="{BB962C8B-B14F-4D97-AF65-F5344CB8AC3E}">
        <p14:creationId xmlns:p14="http://schemas.microsoft.com/office/powerpoint/2010/main" val="27175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139182"/>
            <a:ext cx="8229600" cy="5194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Consultation chez l’urologue :</a:t>
            </a:r>
          </a:p>
          <a:p>
            <a:pPr marL="514350" indent="-51435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SBAU a priori non liés à une HBP</a:t>
            </a: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Anomalie à l’examen clinique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ECBU anormal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Traitement médical inefficace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Augmentation du PSA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RPM &gt; 200cc</a:t>
            </a: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C</a:t>
            </a:r>
            <a:r>
              <a:rPr lang="fr-FR" sz="2400" dirty="0">
                <a:solidFill>
                  <a:schemeClr val="tx1"/>
                </a:solidFill>
              </a:rPr>
              <a:t>omplications (lithiase, diverticule, rétention)</a:t>
            </a:r>
            <a:endParaRPr lang="fr-FR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</p:spTree>
    <p:extLst>
      <p:ext uri="{BB962C8B-B14F-4D97-AF65-F5344CB8AC3E}">
        <p14:creationId xmlns:p14="http://schemas.microsoft.com/office/powerpoint/2010/main" val="1641831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0" name="Line 3"/>
          <p:cNvSpPr/>
          <p:nvPr/>
        </p:nvSpPr>
        <p:spPr>
          <a:xfrm>
            <a:off x="395280" y="4437000"/>
            <a:ext cx="9208800" cy="1440"/>
          </a:xfrm>
          <a:prstGeom prst="line">
            <a:avLst/>
          </a:prstGeom>
        </p:spPr>
      </p:sp>
      <p:sp>
        <p:nvSpPr>
          <p:cNvPr id="2" name="ZoneTexte 1"/>
          <p:cNvSpPr txBox="1"/>
          <p:nvPr/>
        </p:nvSpPr>
        <p:spPr>
          <a:xfrm>
            <a:off x="395280" y="1398651"/>
            <a:ext cx="849385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r>
              <a:rPr lang="fr-FR" sz="2400" b="1" dirty="0"/>
              <a:t>Traitement médical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/>
              <a:t>80 % de monothérapie : extrais de plantes pour les MG vs </a:t>
            </a:r>
            <a:r>
              <a:rPr lang="fr-FR" sz="2400" dirty="0" err="1"/>
              <a:t>alphabloquant</a:t>
            </a:r>
            <a:r>
              <a:rPr lang="fr-FR" sz="2400" dirty="0"/>
              <a:t> pour les urologues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/>
              <a:t>Age moyen à l’initiation = 68 ans (vs 72 ans pour la chirurgie)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/>
              <a:t>Modification TTT durant la première année (extrait de plante &gt;&gt;&gt; </a:t>
            </a:r>
            <a:r>
              <a:rPr lang="fr-FR" sz="2400" dirty="0" err="1"/>
              <a:t>alphabloquant</a:t>
            </a:r>
            <a:r>
              <a:rPr lang="fr-FR" sz="24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/>
              <a:t>¼ d’arrêt de TTT annuel (effets secondaires, chirurgie)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/>
              <a:t>15 % de TTT médical 1 an après chirurgie (persistance des SBAU de stockage)</a:t>
            </a:r>
          </a:p>
          <a:p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</p:spTree>
    <p:extLst>
      <p:ext uri="{BB962C8B-B14F-4D97-AF65-F5344CB8AC3E}">
        <p14:creationId xmlns:p14="http://schemas.microsoft.com/office/powerpoint/2010/main" val="3435369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</a:rPr>
              <a:t>Embolisation :</a:t>
            </a:r>
            <a:endParaRPr lang="fr-FR" b="1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Protocole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Privilégier gros volume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(mais procédure longue)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Sous AG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Résultats fonctionnels à 3 mois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Ne contre indique pas le traitement chirurgical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fr-FR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</p:spTree>
    <p:extLst>
      <p:ext uri="{BB962C8B-B14F-4D97-AF65-F5344CB8AC3E}">
        <p14:creationId xmlns:p14="http://schemas.microsoft.com/office/powerpoint/2010/main" val="266701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Infection Urinaire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882" y="1599989"/>
            <a:ext cx="8391020" cy="4658959"/>
          </a:xfrm>
        </p:spPr>
        <p:txBody>
          <a:bodyPr>
            <a:normAutofit/>
          </a:bodyPr>
          <a:lstStyle/>
          <a:p>
            <a:r>
              <a:rPr lang="fr-FR" sz="2400" dirty="0"/>
              <a:t>BU = bonne VPN chez la femme et bonne VPP chez l’homme</a:t>
            </a:r>
          </a:p>
          <a:p>
            <a:r>
              <a:rPr lang="fr-FR" sz="2400" dirty="0"/>
              <a:t>ECBU :</a:t>
            </a:r>
          </a:p>
          <a:p>
            <a:pPr lvl="1"/>
            <a:r>
              <a:rPr lang="fr-FR" sz="2000" dirty="0"/>
              <a:t>Systématique avant ATB chez l’homme</a:t>
            </a:r>
          </a:p>
          <a:p>
            <a:pPr lvl="1"/>
            <a:r>
              <a:rPr lang="fr-FR" sz="2000" dirty="0"/>
              <a:t>Contrôle à 72h selon évolution clinique</a:t>
            </a:r>
          </a:p>
          <a:p>
            <a:r>
              <a:rPr lang="fr-FR" sz="2400" dirty="0"/>
              <a:t>Cystite récidivante : </a:t>
            </a:r>
            <a:r>
              <a:rPr lang="fr-FR" sz="2400" dirty="0" err="1"/>
              <a:t>ATBprophylaxie</a:t>
            </a:r>
            <a:r>
              <a:rPr lang="fr-FR" sz="2400" dirty="0"/>
              <a:t> + RHD +/- automédication</a:t>
            </a:r>
          </a:p>
          <a:p>
            <a:r>
              <a:rPr lang="fr-FR" sz="2400" dirty="0"/>
              <a:t>PNA simple : échographie si évolution défavorable</a:t>
            </a:r>
          </a:p>
          <a:p>
            <a:r>
              <a:rPr lang="fr-FR" sz="2400" dirty="0"/>
              <a:t>ECBU + sur </a:t>
            </a:r>
            <a:r>
              <a:rPr lang="fr-FR" sz="2400" dirty="0" err="1"/>
              <a:t>Bricker</a:t>
            </a:r>
            <a:r>
              <a:rPr lang="fr-FR" sz="2400" dirty="0"/>
              <a:t> : ne pas traiter sans signes cliniques</a:t>
            </a:r>
          </a:p>
          <a:p>
            <a:r>
              <a:rPr lang="fr-FR" sz="2400" dirty="0"/>
              <a:t>Sonde vésicale :</a:t>
            </a:r>
          </a:p>
          <a:p>
            <a:pPr lvl="1"/>
            <a:r>
              <a:rPr lang="fr-FR" sz="2000" dirty="0"/>
              <a:t>Pas de changement systématique ni d’</a:t>
            </a:r>
            <a:r>
              <a:rPr lang="fr-FR" sz="2000" dirty="0" err="1"/>
              <a:t>ATBprophylaxie</a:t>
            </a:r>
            <a:endParaRPr lang="fr-FR" sz="2000" dirty="0"/>
          </a:p>
          <a:p>
            <a:pPr lvl="1"/>
            <a:r>
              <a:rPr lang="fr-FR" sz="2000" dirty="0"/>
              <a:t>Changement si obstruction, infection symptomatique ou </a:t>
            </a:r>
            <a:r>
              <a:rPr lang="fr-FR" sz="2000" dirty="0" err="1"/>
              <a:t>bactériurie</a:t>
            </a:r>
            <a:r>
              <a:rPr lang="fr-FR" sz="2000" dirty="0"/>
              <a:t> </a:t>
            </a:r>
            <a:r>
              <a:rPr lang="fr-FR" sz="2000" dirty="0" err="1"/>
              <a:t>préopératoire</a:t>
            </a:r>
            <a:r>
              <a:rPr lang="fr-FR" sz="2000" dirty="0"/>
              <a:t> d’une chirurgie urologique</a:t>
            </a:r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680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Calibri"/>
              </a:rPr>
              <a:t>Enucléation prostatique:</a:t>
            </a:r>
            <a:endParaRPr lang="fr-FR" sz="32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3200" b="1" dirty="0" err="1">
                <a:solidFill>
                  <a:srgbClr val="000000"/>
                </a:solidFill>
                <a:latin typeface="Calibri"/>
              </a:rPr>
              <a:t>HolEP</a:t>
            </a:r>
            <a:endParaRPr lang="fr-FR" sz="32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3200" b="1" dirty="0" err="1">
                <a:solidFill>
                  <a:srgbClr val="000000"/>
                </a:solidFill>
                <a:latin typeface="Calibri"/>
              </a:rPr>
              <a:t>Adénomectomie</a:t>
            </a:r>
            <a:r>
              <a:rPr lang="fr-FR" sz="3200" b="1" dirty="0">
                <a:solidFill>
                  <a:srgbClr val="000000"/>
                </a:solidFill>
                <a:latin typeface="Calibri"/>
              </a:rPr>
              <a:t> robot :</a:t>
            </a:r>
            <a:endParaRPr lang="fr-FR" b="1"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Uniquement gros volume (mauvais résultats fonctionnels de la vaporisation &gt;100g)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SV 3j (vs 7j par laparotomie)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Résultats fonctionnels satisfaisant à 3 mois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fr-FR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25000"/>
            </a:pP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HBP</a:t>
            </a:r>
          </a:p>
        </p:txBody>
      </p:sp>
    </p:spTree>
    <p:extLst>
      <p:ext uri="{BB962C8B-B14F-4D97-AF65-F5344CB8AC3E}">
        <p14:creationId xmlns:p14="http://schemas.microsoft.com/office/powerpoint/2010/main" val="17510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Incidence en augmentation</a:t>
            </a:r>
          </a:p>
          <a:p>
            <a:r>
              <a:rPr lang="fr-FR" dirty="0"/>
              <a:t>1/10 de la population</a:t>
            </a:r>
          </a:p>
          <a:p>
            <a:r>
              <a:rPr lang="fr-FR"/>
              <a:t>2H</a:t>
            </a:r>
            <a:r>
              <a:rPr lang="fr-FR" dirty="0"/>
              <a:t>/1F</a:t>
            </a:r>
          </a:p>
          <a:p>
            <a:r>
              <a:rPr lang="fr-FR" dirty="0"/>
              <a:t>50% de récidive</a:t>
            </a:r>
          </a:p>
          <a:p>
            <a:r>
              <a:rPr lang="fr-FR" dirty="0"/>
              <a:t>90% d’élimination spontanée &lt;4mm vs 10% si &gt;8mm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Calculs urinaires</a:t>
            </a:r>
          </a:p>
        </p:txBody>
      </p:sp>
    </p:spTree>
    <p:extLst>
      <p:ext uri="{BB962C8B-B14F-4D97-AF65-F5344CB8AC3E}">
        <p14:creationId xmlns:p14="http://schemas.microsoft.com/office/powerpoint/2010/main" val="4267493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rss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322" t="11500" r="22327" b="11222"/>
          <a:stretch>
            <a:fillRect/>
          </a:stretch>
        </p:blipFill>
        <p:spPr>
          <a:xfrm>
            <a:off x="6101456" y="4474777"/>
            <a:ext cx="1897433" cy="1955885"/>
          </a:xfrm>
        </p:spPr>
      </p:pic>
      <p:pic>
        <p:nvPicPr>
          <p:cNvPr id="4" name="Picture 3" descr="475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50" y="4484505"/>
            <a:ext cx="2271054" cy="1937462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6" name="Image 5" descr="urs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464" y="4484504"/>
            <a:ext cx="1637156" cy="19374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4250" y="1173276"/>
            <a:ext cx="49552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Urétéroscopie</a:t>
            </a:r>
            <a:r>
              <a:rPr lang="fr-FR" sz="2800" b="1" dirty="0"/>
              <a:t> :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/>
              <a:t>Efficace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/>
              <a:t>1 à 2 procédures en moyenne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/>
              <a:t>Faible morbidité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/>
              <a:t>JJ quasi-systématique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/>
              <a:t>Possible sous anticoagulant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Calculs urinaires</a:t>
            </a:r>
          </a:p>
        </p:txBody>
      </p:sp>
    </p:spTree>
    <p:extLst>
      <p:ext uri="{BB962C8B-B14F-4D97-AF65-F5344CB8AC3E}">
        <p14:creationId xmlns:p14="http://schemas.microsoft.com/office/powerpoint/2010/main" val="3934027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&lt; 5mm asymptomatique </a:t>
            </a:r>
            <a:r>
              <a:rPr lang="fr-FR" dirty="0">
                <a:latin typeface="Wingdings"/>
                <a:ea typeface="Wingdings"/>
                <a:cs typeface="Wingdings"/>
              </a:rPr>
              <a:t></a:t>
            </a:r>
            <a:r>
              <a:rPr lang="fr-FR" dirty="0"/>
              <a:t> surveillance</a:t>
            </a:r>
          </a:p>
          <a:p>
            <a:r>
              <a:rPr lang="fr-FR" dirty="0"/>
              <a:t>&lt; 5mm symptomatique </a:t>
            </a:r>
            <a:r>
              <a:rPr lang="fr-FR" dirty="0">
                <a:latin typeface="Wingdings"/>
                <a:ea typeface="Wingdings"/>
                <a:cs typeface="Wingdings"/>
              </a:rPr>
              <a:t></a:t>
            </a:r>
            <a:r>
              <a:rPr lang="fr-FR" dirty="0"/>
              <a:t> thérapie expulsive</a:t>
            </a:r>
          </a:p>
          <a:p>
            <a:r>
              <a:rPr lang="fr-FR" dirty="0"/>
              <a:t>5 à 10 mm </a:t>
            </a:r>
            <a:r>
              <a:rPr lang="fr-FR" dirty="0">
                <a:latin typeface="Wingdings"/>
                <a:ea typeface="Wingdings"/>
                <a:cs typeface="Wingdings"/>
              </a:rPr>
              <a:t></a:t>
            </a:r>
            <a:r>
              <a:rPr lang="fr-FR" dirty="0"/>
              <a:t> LEC ou </a:t>
            </a:r>
            <a:r>
              <a:rPr lang="fr-FR" dirty="0" err="1"/>
              <a:t>micropercutanée</a:t>
            </a:r>
            <a:endParaRPr lang="fr-FR" dirty="0"/>
          </a:p>
          <a:p>
            <a:r>
              <a:rPr lang="fr-FR" dirty="0"/>
              <a:t>&gt; 20 mm </a:t>
            </a:r>
            <a:r>
              <a:rPr lang="fr-FR" dirty="0">
                <a:latin typeface="Wingdings"/>
                <a:ea typeface="Wingdings"/>
                <a:cs typeface="Wingdings"/>
              </a:rPr>
              <a:t></a:t>
            </a:r>
            <a:r>
              <a:rPr lang="fr-FR" dirty="0"/>
              <a:t>NLPC ou </a:t>
            </a:r>
            <a:r>
              <a:rPr lang="fr-FR" dirty="0" err="1"/>
              <a:t>Pyélotomie</a:t>
            </a:r>
            <a:endParaRPr lang="fr-FR" dirty="0"/>
          </a:p>
          <a:p>
            <a:endParaRPr lang="fr-FR" dirty="0"/>
          </a:p>
          <a:p>
            <a:r>
              <a:rPr lang="fr-FR" dirty="0"/>
              <a:t>Pour le reste URSS +++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Calculs urinaires</a:t>
            </a:r>
          </a:p>
        </p:txBody>
      </p:sp>
    </p:spTree>
    <p:extLst>
      <p:ext uri="{BB962C8B-B14F-4D97-AF65-F5344CB8AC3E}">
        <p14:creationId xmlns:p14="http://schemas.microsoft.com/office/powerpoint/2010/main" val="741916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Prévention des récidives +++</a:t>
            </a:r>
          </a:p>
          <a:p>
            <a:r>
              <a:rPr lang="fr-FR" dirty="0"/>
              <a:t>Dès le premier épisode</a:t>
            </a:r>
          </a:p>
          <a:p>
            <a:r>
              <a:rPr lang="fr-FR" dirty="0"/>
              <a:t>Fiche AFU : diurèse 2L/j</a:t>
            </a:r>
          </a:p>
          <a:p>
            <a:r>
              <a:rPr lang="fr-FR" dirty="0"/>
              <a:t>Cs néphrologue : bilan métabolique +/- analyse </a:t>
            </a:r>
            <a:r>
              <a:rPr lang="fr-FR" dirty="0" err="1"/>
              <a:t>spectrophotométrique</a:t>
            </a:r>
            <a:r>
              <a:rPr lang="fr-FR" dirty="0"/>
              <a:t> d’un calcul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Calculs urinaires</a:t>
            </a:r>
          </a:p>
        </p:txBody>
      </p:sp>
    </p:spTree>
    <p:extLst>
      <p:ext uri="{BB962C8B-B14F-4D97-AF65-F5344CB8AC3E}">
        <p14:creationId xmlns:p14="http://schemas.microsoft.com/office/powerpoint/2010/main" val="2357957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lang="fr-FR" sz="2400" dirty="0">
                <a:solidFill>
                  <a:srgbClr val="000000"/>
                </a:solidFill>
              </a:rPr>
              <a:t>La RAC (ou </a:t>
            </a:r>
            <a:r>
              <a:rPr lang="fr-FR" sz="2400" dirty="0" err="1">
                <a:solidFill>
                  <a:srgbClr val="000000"/>
                </a:solidFill>
              </a:rPr>
              <a:t>fast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track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surgery</a:t>
            </a:r>
            <a:r>
              <a:rPr lang="fr-FR" sz="2400" dirty="0">
                <a:solidFill>
                  <a:srgbClr val="000000"/>
                </a:solidFill>
              </a:rPr>
              <a:t>) = approche de prise en charge globale du patient en</a:t>
            </a:r>
            <a:r>
              <a:rPr lang="fr-FR" sz="2400" b="1" dirty="0">
                <a:solidFill>
                  <a:srgbClr val="000000"/>
                </a:solidFill>
                <a:sym typeface="Helvetica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sym typeface="Helvetica"/>
              </a:rPr>
              <a:t>péri-opératoire</a:t>
            </a:r>
            <a:r>
              <a:rPr lang="fr-FR" sz="2400" dirty="0">
                <a:solidFill>
                  <a:srgbClr val="000000"/>
                </a:solidFill>
              </a:rPr>
              <a:t> visant au rétablissement rapide des capacités physiques et psychiques antérieures </a:t>
            </a:r>
          </a:p>
          <a:p>
            <a:pPr marL="0" lvl="0" indent="0">
              <a:buNone/>
              <a:defRPr sz="1800"/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defRPr sz="1800"/>
            </a:pPr>
            <a:r>
              <a:rPr lang="fr-FR" sz="2400" b="1" dirty="0">
                <a:solidFill>
                  <a:srgbClr val="000000"/>
                </a:solidFill>
                <a:sym typeface="Helvetica"/>
              </a:rPr>
              <a:t>Réduire significativement la morbidité́ postopératoire </a:t>
            </a:r>
          </a:p>
          <a:p>
            <a:pPr>
              <a:defRPr sz="1800"/>
            </a:pPr>
            <a:r>
              <a:rPr lang="fr-FR" sz="2400" b="1" dirty="0">
                <a:solidFill>
                  <a:srgbClr val="000000"/>
                </a:solidFill>
                <a:sym typeface="Helvetica"/>
              </a:rPr>
              <a:t>Réduire les durées d’hospitalisation</a:t>
            </a:r>
          </a:p>
          <a:p>
            <a:pPr marL="0" lvl="0" indent="0">
              <a:buNone/>
              <a:defRPr sz="1800"/>
            </a:pPr>
            <a:endParaRPr lang="fr-FR" sz="2400" b="1" dirty="0">
              <a:solidFill>
                <a:srgbClr val="000000"/>
              </a:solidFill>
              <a:sym typeface="Helvetica"/>
            </a:endParaRPr>
          </a:p>
          <a:p>
            <a:pPr lvl="0">
              <a:defRPr sz="1800"/>
            </a:pPr>
            <a:r>
              <a:rPr lang="fr-FR" sz="2400" dirty="0">
                <a:solidFill>
                  <a:srgbClr val="000000"/>
                </a:solidFill>
              </a:rPr>
              <a:t>Implique de manière </a:t>
            </a:r>
            <a:r>
              <a:rPr lang="fr-FR" sz="2400" b="1" dirty="0">
                <a:solidFill>
                  <a:srgbClr val="000000"/>
                </a:solidFill>
                <a:sym typeface="Helvetica"/>
              </a:rPr>
              <a:t>coordonnée</a:t>
            </a:r>
            <a:r>
              <a:rPr lang="fr-FR" sz="2400" dirty="0">
                <a:solidFill>
                  <a:srgbClr val="000000"/>
                </a:solidFill>
              </a:rPr>
              <a:t> l’ensemble du personnel médical et paramédical entourant le patient en pré, per et postopératoire afin d’optimiser chaque étape du parcours patient</a:t>
            </a:r>
          </a:p>
          <a:p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>
                <a:solidFill>
                  <a:srgbClr val="1F497D"/>
                </a:solidFill>
                <a:latin typeface="Verdana" charset="0"/>
                <a:cs typeface="Verdana" charset="0"/>
              </a:rPr>
              <a:t>RAC</a:t>
            </a:r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0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669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En pratique :</a:t>
            </a:r>
          </a:p>
          <a:p>
            <a:r>
              <a:rPr lang="fr-FR" sz="3000" dirty="0"/>
              <a:t>Entrée J0</a:t>
            </a:r>
          </a:p>
          <a:p>
            <a:r>
              <a:rPr lang="fr-FR" sz="3000" dirty="0"/>
              <a:t>Transport assis ou debout</a:t>
            </a:r>
          </a:p>
          <a:p>
            <a:r>
              <a:rPr lang="fr-FR" sz="3000" dirty="0"/>
              <a:t>Préservation d’organe</a:t>
            </a:r>
          </a:p>
          <a:p>
            <a:r>
              <a:rPr lang="fr-FR" sz="3000" dirty="0"/>
              <a:t>Abord mini-invasif</a:t>
            </a:r>
          </a:p>
          <a:p>
            <a:r>
              <a:rPr lang="fr-FR" sz="3000" dirty="0"/>
              <a:t>Limiter les portes d’entrée (absence de drainage systématique, ablation précoce des sondes)</a:t>
            </a:r>
          </a:p>
          <a:p>
            <a:r>
              <a:rPr lang="fr-FR" sz="3000" dirty="0"/>
              <a:t>Mobilisation précoce</a:t>
            </a:r>
          </a:p>
          <a:p>
            <a:r>
              <a:rPr lang="fr-FR" sz="3000" dirty="0"/>
              <a:t>Retour à domicile précoce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RAC</a:t>
            </a:r>
          </a:p>
        </p:txBody>
      </p:sp>
    </p:spTree>
    <p:extLst>
      <p:ext uri="{BB962C8B-B14F-4D97-AF65-F5344CB8AC3E}">
        <p14:creationId xmlns:p14="http://schemas.microsoft.com/office/powerpoint/2010/main" val="3342608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/>
              <a:t>SCP de 5 urologues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Urgences HE 24/24</a:t>
            </a:r>
          </a:p>
          <a:p>
            <a:pPr marL="0" indent="0" algn="ctr">
              <a:buNone/>
            </a:pPr>
            <a:r>
              <a:rPr lang="fr-FR" b="1" dirty="0"/>
              <a:t>Cs quotidienne HE/cabinet 8h30-18h</a:t>
            </a:r>
          </a:p>
          <a:p>
            <a:pPr marL="0" indent="0" algn="ctr">
              <a:buNone/>
            </a:pPr>
            <a:r>
              <a:rPr lang="fr-FR" b="1" dirty="0"/>
              <a:t>Bloc HE 24/24</a:t>
            </a:r>
          </a:p>
          <a:p>
            <a:pPr marL="0" indent="0" algn="ctr">
              <a:buNone/>
            </a:pPr>
            <a:r>
              <a:rPr lang="fr-FR" b="1" dirty="0"/>
              <a:t>Service 35 lits avec visite quotidienne</a:t>
            </a:r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1F497D"/>
                </a:solidFill>
                <a:latin typeface="Verdana" charset="0"/>
                <a:cs typeface="Verdana" charset="0"/>
              </a:rPr>
              <a:t>Un peu de pub</a:t>
            </a:r>
          </a:p>
        </p:txBody>
      </p:sp>
      <p:pic>
        <p:nvPicPr>
          <p:cNvPr id="2" name="Image 1" descr="xguillaumeruoppolo-121-sur-123.jpg.pagespeed.ic.szHDBWKw6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92" y="2168519"/>
            <a:ext cx="3948192" cy="15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Merci</a:t>
            </a:r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1F497D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2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Infection Urinaire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882" y="1599989"/>
            <a:ext cx="8391020" cy="4658959"/>
          </a:xfrm>
        </p:spPr>
        <p:txBody>
          <a:bodyPr>
            <a:normAutofit/>
          </a:bodyPr>
          <a:lstStyle/>
          <a:p>
            <a:r>
              <a:rPr lang="fr-FR" sz="2400" b="1" dirty="0"/>
              <a:t>ATB et souche résistante </a:t>
            </a:r>
            <a:r>
              <a:rPr lang="fr-FR" sz="2400" b="1" dirty="0" err="1"/>
              <a:t>E.Coli</a:t>
            </a:r>
            <a:endParaRPr lang="fr-FR" sz="2400" b="1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>
              <a:latin typeface="Arial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95840"/>
              </p:ext>
            </p:extLst>
          </p:nvPr>
        </p:nvGraphicFramePr>
        <p:xfrm>
          <a:off x="457200" y="2984019"/>
          <a:ext cx="822960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Taux</a:t>
                      </a:r>
                      <a:r>
                        <a:rPr lang="fr-FR" baseline="0" dirty="0"/>
                        <a:t> de résistance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à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à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&gt;20%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ATB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Fosfomycine</a:t>
                      </a:r>
                      <a:endParaRPr lang="fr-FR" dirty="0"/>
                    </a:p>
                    <a:p>
                      <a:pPr algn="ctr"/>
                      <a:r>
                        <a:rPr lang="fr-FR" dirty="0" err="1"/>
                        <a:t>Carbapénèmes</a:t>
                      </a:r>
                      <a:endParaRPr lang="fr-FR" dirty="0"/>
                    </a:p>
                    <a:p>
                      <a:pPr algn="ctr"/>
                      <a:r>
                        <a:rPr lang="fr-FR" dirty="0" err="1"/>
                        <a:t>Nitrofurantoïne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C3G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Pivmécillinam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FQ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TMP-SMX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Amoxicilline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18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 b="1" dirty="0"/>
              <a:t>Dépistage : ERSPC &gt; PLCO</a:t>
            </a:r>
          </a:p>
          <a:p>
            <a:pPr lvl="1" eaLnBrk="0" hangingPunct="0">
              <a:spcBef>
                <a:spcPct val="0"/>
              </a:spcBef>
            </a:pPr>
            <a:r>
              <a:rPr lang="fr-FR" dirty="0"/>
              <a:t>Baisse de 27% de la mortalité spécifique (30% pour la mammographie !)</a:t>
            </a:r>
          </a:p>
          <a:p>
            <a:pPr lvl="1" eaLnBrk="0" hangingPunct="0">
              <a:spcBef>
                <a:spcPct val="0"/>
              </a:spcBef>
            </a:pPr>
            <a:r>
              <a:rPr lang="fr-FR" dirty="0">
                <a:solidFill>
                  <a:srgbClr val="000000"/>
                </a:solidFill>
              </a:rPr>
              <a:t>Avance au diagnostic de 60 mois</a:t>
            </a:r>
          </a:p>
          <a:p>
            <a:pPr lvl="1" eaLnBrk="0" hangingPunct="0">
              <a:spcBef>
                <a:spcPct val="0"/>
              </a:spcBef>
            </a:pPr>
            <a:r>
              <a:rPr lang="fr-FR" dirty="0">
                <a:solidFill>
                  <a:srgbClr val="000000"/>
                </a:solidFill>
              </a:rPr>
              <a:t>Baisse de 41% du risque métastatique</a:t>
            </a:r>
            <a:endParaRPr lang="fr-FR" dirty="0"/>
          </a:p>
          <a:p>
            <a:endParaRPr lang="fr-F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Cancer de la prostate</a:t>
            </a:r>
          </a:p>
        </p:txBody>
      </p:sp>
    </p:spTree>
    <p:extLst>
      <p:ext uri="{BB962C8B-B14F-4D97-AF65-F5344CB8AC3E}">
        <p14:creationId xmlns:p14="http://schemas.microsoft.com/office/powerpoint/2010/main" val="359663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Stratégie de détection précoce </a:t>
            </a:r>
            <a:r>
              <a:rPr lang="fr-FR" dirty="0"/>
              <a:t>:</a:t>
            </a:r>
          </a:p>
          <a:p>
            <a:r>
              <a:rPr lang="fr-FR" dirty="0"/>
              <a:t>Information préalable :</a:t>
            </a:r>
          </a:p>
          <a:p>
            <a:pPr lvl="1"/>
            <a:r>
              <a:rPr lang="fr-FR" dirty="0" err="1"/>
              <a:t>Surdiagnostic</a:t>
            </a:r>
            <a:r>
              <a:rPr lang="fr-FR" dirty="0"/>
              <a:t> selon EDV</a:t>
            </a:r>
          </a:p>
          <a:p>
            <a:pPr lvl="1"/>
            <a:r>
              <a:rPr lang="fr-FR" dirty="0" err="1"/>
              <a:t>Surtraitement</a:t>
            </a:r>
            <a:r>
              <a:rPr lang="fr-FR" dirty="0"/>
              <a:t> selon QDV</a:t>
            </a:r>
          </a:p>
          <a:p>
            <a:r>
              <a:rPr lang="fr-FR" dirty="0"/>
              <a:t>Modalités :</a:t>
            </a:r>
          </a:p>
          <a:p>
            <a:pPr lvl="1"/>
            <a:r>
              <a:rPr lang="fr-FR" dirty="0"/>
              <a:t>PSA total + TR +/- IRM </a:t>
            </a:r>
            <a:r>
              <a:rPr lang="fr-FR" sz="2000" dirty="0"/>
              <a:t>(score </a:t>
            </a:r>
            <a:r>
              <a:rPr lang="fr-FR" sz="2000" dirty="0" err="1"/>
              <a:t>PiRADS</a:t>
            </a:r>
            <a:r>
              <a:rPr lang="fr-FR" sz="2000" dirty="0"/>
              <a:t>)</a:t>
            </a:r>
          </a:p>
          <a:p>
            <a:pPr lvl="1"/>
            <a:r>
              <a:rPr lang="fr-FR" dirty="0"/>
              <a:t>Tous les 1 à 5 ans à partir de 50 ans jusqu’à EDV&lt;10 ans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Cancer de la prostate</a:t>
            </a:r>
          </a:p>
        </p:txBody>
      </p:sp>
    </p:spTree>
    <p:extLst>
      <p:ext uri="{BB962C8B-B14F-4D97-AF65-F5344CB8AC3E}">
        <p14:creationId xmlns:p14="http://schemas.microsoft.com/office/powerpoint/2010/main" val="304612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latin typeface="+mj-lt"/>
              </a:rPr>
              <a:t>Biopsies = seul diagnostic de certitude</a:t>
            </a:r>
          </a:p>
          <a:p>
            <a:pPr lvl="1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r>
              <a:rPr lang="fr-FR" sz="2000" dirty="0"/>
              <a:t>Le diagnostic du </a:t>
            </a:r>
            <a:r>
              <a:rPr lang="fr-FR" sz="2000" dirty="0" err="1"/>
              <a:t>CaP</a:t>
            </a:r>
            <a:r>
              <a:rPr lang="fr-FR" sz="2000" dirty="0"/>
              <a:t> non significatif est histologique</a:t>
            </a:r>
          </a:p>
          <a:p>
            <a:pPr lvl="1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r>
              <a:rPr lang="fr-FR" sz="2000" dirty="0"/>
              <a:t>Mais pas de moyen de distinguer les formes indolentes des formes agressives</a:t>
            </a:r>
          </a:p>
          <a:p>
            <a:pPr lvl="1"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/>
            </a:pPr>
            <a:endParaRPr lang="fr-FR" sz="2000" dirty="0"/>
          </a:p>
          <a:p>
            <a:r>
              <a:rPr lang="fr-FR" sz="2400" b="1" dirty="0">
                <a:latin typeface="+mj-lt"/>
                <a:ea typeface="ＭＳ Ｐゴシック" charset="0"/>
                <a:cs typeface="ＭＳ Ｐゴシック" charset="0"/>
              </a:rPr>
              <a:t>Pour 1 vie sauvée à 10 ans :</a:t>
            </a:r>
          </a:p>
          <a:p>
            <a:pPr lvl="1"/>
            <a:r>
              <a:rPr lang="fr-FR" sz="2000" dirty="0">
                <a:latin typeface="+mj-lt"/>
                <a:ea typeface="ＭＳ Ｐゴシック" charset="0"/>
                <a:cs typeface="ＭＳ Ｐゴシック" charset="0"/>
              </a:rPr>
              <a:t>1400 patients seront diagnostiqués (1100 pour </a:t>
            </a:r>
            <a:r>
              <a:rPr lang="fr-FR" sz="2000" dirty="0" err="1">
                <a:latin typeface="+mj-lt"/>
                <a:ea typeface="ＭＳ Ｐゴシック" charset="0"/>
                <a:cs typeface="ＭＳ Ｐゴシック" charset="0"/>
              </a:rPr>
              <a:t>CaS</a:t>
            </a:r>
            <a:r>
              <a:rPr lang="fr-FR" sz="2000" dirty="0"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fr-FR" sz="2000" dirty="0">
                <a:latin typeface="+mj-lt"/>
                <a:ea typeface="ＭＳ Ｐゴシック" charset="0"/>
                <a:cs typeface="ＭＳ Ｐゴシック" charset="0"/>
              </a:rPr>
              <a:t>48 patients seront traités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Cancer de la prostate</a:t>
            </a:r>
          </a:p>
        </p:txBody>
      </p:sp>
    </p:spTree>
    <p:extLst>
      <p:ext uri="{BB962C8B-B14F-4D97-AF65-F5344CB8AC3E}">
        <p14:creationId xmlns:p14="http://schemas.microsoft.com/office/powerpoint/2010/main" val="24710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Surveillance active :</a:t>
            </a:r>
          </a:p>
          <a:p>
            <a:pPr marL="342900" lvl="1" indent="-342900">
              <a:buFont typeface="Arial"/>
              <a:buChar char="•"/>
            </a:pP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Option curative visant à déplacer le TTT en restant dans la fenêtre de curabilité = </a:t>
            </a:r>
            <a:r>
              <a:rPr lang="fr-FR" sz="2400" dirty="0">
                <a:latin typeface="Arial" charset="0"/>
                <a:ea typeface="ＭＳ Ｐゴシック" charset="0"/>
              </a:rPr>
              <a:t>Option principale pour les faibles risques</a:t>
            </a:r>
          </a:p>
          <a:p>
            <a:pPr marL="342900" lvl="1" indent="-342900">
              <a:buFont typeface="Arial"/>
              <a:buChar char="•"/>
            </a:pP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Modalités :</a:t>
            </a:r>
          </a:p>
          <a:p>
            <a:pPr marL="742950" lvl="2" indent="-342900"/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PSA + TR +/- IRM +/- PHI</a:t>
            </a:r>
          </a:p>
          <a:p>
            <a:pPr marL="742950" lvl="2" indent="-342900"/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Biopsies de contrôle à 6 mois puis tous les 1 à 3 ans</a:t>
            </a:r>
            <a:endParaRPr lang="fr-FR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fr-FR" sz="2000" dirty="0">
                <a:latin typeface="Arial" charset="0"/>
                <a:ea typeface="ＭＳ Ｐゴシック" charset="0"/>
                <a:cs typeface="ＭＳ Ｐゴシック" charset="0"/>
              </a:rPr>
              <a:t>%</a:t>
            </a: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/an de TTT différé avec recul &gt; 10 ans</a:t>
            </a:r>
          </a:p>
          <a:p>
            <a:endParaRPr lang="fr-F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Cancer de la prostate</a:t>
            </a:r>
          </a:p>
        </p:txBody>
      </p:sp>
    </p:spTree>
    <p:extLst>
      <p:ext uri="{BB962C8B-B14F-4D97-AF65-F5344CB8AC3E}">
        <p14:creationId xmlns:p14="http://schemas.microsoft.com/office/powerpoint/2010/main" val="354037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Prostatectomie robot-assistée :</a:t>
            </a:r>
          </a:p>
          <a:p>
            <a:r>
              <a:rPr lang="fr-FR" dirty="0"/>
              <a:t>Place grandissante : nouveau code PMSI pour « observation »</a:t>
            </a:r>
          </a:p>
          <a:p>
            <a:r>
              <a:rPr lang="fr-FR" dirty="0"/>
              <a:t>Résultats carcinologiques identiques</a:t>
            </a:r>
          </a:p>
          <a:p>
            <a:r>
              <a:rPr lang="fr-FR" dirty="0"/>
              <a:t>Meilleurs résultats fonctionnels péri et post opératoires immédiats</a:t>
            </a:r>
          </a:p>
          <a:p>
            <a:endParaRPr lang="fr-F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2"/>
                </a:solidFill>
                <a:latin typeface="Verdana" charset="0"/>
                <a:cs typeface="Verdana" charset="0"/>
              </a:rPr>
              <a:t>Cancer de la prostate</a:t>
            </a:r>
          </a:p>
        </p:txBody>
      </p:sp>
    </p:spTree>
    <p:extLst>
      <p:ext uri="{BB962C8B-B14F-4D97-AF65-F5344CB8AC3E}">
        <p14:creationId xmlns:p14="http://schemas.microsoft.com/office/powerpoint/2010/main" val="1906571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1879</Words>
  <Application>Microsoft Macintosh PowerPoint</Application>
  <PresentationFormat>Présentation à l'écran (4:3)</PresentationFormat>
  <Paragraphs>374</Paragraphs>
  <Slides>38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Présentation PowerPoint</vt:lpstr>
      <vt:lpstr>Infection Sexuellement Transmissible</vt:lpstr>
      <vt:lpstr>Infection Urinaire</vt:lpstr>
      <vt:lpstr>Infection Urinaire</vt:lpstr>
      <vt:lpstr>Cancer de la prostate</vt:lpstr>
      <vt:lpstr>Cancer de la prostate</vt:lpstr>
      <vt:lpstr>Cancer de la prostate</vt:lpstr>
      <vt:lpstr>Cancer de la prostate</vt:lpstr>
      <vt:lpstr>Cancer de la prostate</vt:lpstr>
      <vt:lpstr>Cancer de la prostate</vt:lpstr>
      <vt:lpstr>Tumeur urothéliale : Vessie</vt:lpstr>
      <vt:lpstr>Tumeur urothéliale : Vessie</vt:lpstr>
      <vt:lpstr>Tumeur urothéliale : Vessie</vt:lpstr>
      <vt:lpstr>Tumeur urothéliale : TVNIM</vt:lpstr>
      <vt:lpstr>Tumeur urothéliale : TVIM</vt:lpstr>
      <vt:lpstr>Tumeur urothéliale : TVIM</vt:lpstr>
      <vt:lpstr>Tumeur urothéliale : TVIM</vt:lpstr>
      <vt:lpstr>Tumeur urothéliale : VES</vt:lpstr>
      <vt:lpstr>Tumeurs urothéliales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CARCENAC</dc:creator>
  <cp:lastModifiedBy>Antoine VAN HOVE</cp:lastModifiedBy>
  <cp:revision>226</cp:revision>
  <dcterms:created xsi:type="dcterms:W3CDTF">2012-01-21T17:58:42Z</dcterms:created>
  <dcterms:modified xsi:type="dcterms:W3CDTF">2019-11-12T20:34:55Z</dcterms:modified>
</cp:coreProperties>
</file>