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32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31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77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5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26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9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13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3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74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62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36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2F67-03E1-8649-8E26-348F39E16031}" type="datetimeFigureOut">
              <a:rPr lang="fr-FR" smtClean="0"/>
              <a:t>11/11/19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99348-B030-5F48-9818-1829D33FC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6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ailymotion.com/video/x6x2th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485" y="0"/>
            <a:ext cx="5934009" cy="1265373"/>
          </a:xfrm>
        </p:spPr>
        <p:txBody>
          <a:bodyPr/>
          <a:lstStyle/>
          <a:p>
            <a:r>
              <a:rPr lang="fr-FR" dirty="0" smtClean="0"/>
              <a:t>Dysfonction érectile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1192" y="5836939"/>
            <a:ext cx="7703265" cy="797154"/>
          </a:xfrm>
        </p:spPr>
        <p:txBody>
          <a:bodyPr>
            <a:normAutofit fontScale="85000" lnSpcReduction="20000"/>
          </a:bodyPr>
          <a:lstStyle/>
          <a:p>
            <a:r>
              <a:rPr lang="fr-FR" i="1" dirty="0" smtClean="0"/>
              <a:t>« La verge, comme le cœur, sont des organes qui remuent par eux-mêmes. »  Aristote</a:t>
            </a:r>
            <a:endParaRPr lang="fr-FR" i="1" dirty="0"/>
          </a:p>
        </p:txBody>
      </p:sp>
      <p:pic>
        <p:nvPicPr>
          <p:cNvPr id="4" name="Picture 3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86" y="1270190"/>
            <a:ext cx="3668878" cy="44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logo-U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64" y="271433"/>
            <a:ext cx="2423878" cy="6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0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988300" cy="919815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LES TRAITEMENTS - CHIRURGIE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92853"/>
            <a:ext cx="8229600" cy="4525963"/>
          </a:xfrm>
        </p:spPr>
        <p:txBody>
          <a:bodyPr/>
          <a:lstStyle/>
          <a:p>
            <a:r>
              <a:rPr lang="fr-FR" dirty="0" smtClean="0"/>
              <a:t>Echec de la chirurgie de revascularisation</a:t>
            </a:r>
          </a:p>
          <a:p>
            <a:r>
              <a:rPr lang="fr-FR" dirty="0" smtClean="0"/>
              <a:t>Implant pénien: COLOPLAST / BOSTON</a:t>
            </a:r>
          </a:p>
          <a:p>
            <a:pPr lvl="1"/>
            <a:r>
              <a:rPr lang="fr-FR" dirty="0" smtClean="0"/>
              <a:t>Implants semi-rigide</a:t>
            </a:r>
          </a:p>
          <a:p>
            <a:pPr lvl="1"/>
            <a:r>
              <a:rPr lang="fr-FR" dirty="0" smtClean="0"/>
              <a:t>Implants </a:t>
            </a:r>
            <a:r>
              <a:rPr lang="fr-FR" dirty="0" err="1" smtClean="0"/>
              <a:t>tricompartimentales</a:t>
            </a:r>
            <a:r>
              <a:rPr lang="fr-FR" dirty="0" smtClean="0"/>
              <a:t> les + </a:t>
            </a:r>
            <a:r>
              <a:rPr lang="fr-FR" dirty="0" err="1" smtClean="0"/>
              <a:t>fréquemments</a:t>
            </a:r>
            <a:r>
              <a:rPr lang="fr-FR" dirty="0" smtClean="0"/>
              <a:t> posés. Risque infectieux à la pose et à la manipulation, dysfonctionnement mécanique après une dizaine d’année.</a:t>
            </a:r>
            <a:endParaRPr lang="fr-FR" dirty="0"/>
          </a:p>
        </p:txBody>
      </p:sp>
      <p:pic>
        <p:nvPicPr>
          <p:cNvPr id="4" name="Picture 6" descr="inhib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8" y="4756486"/>
            <a:ext cx="1311544" cy="194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5" y="4756486"/>
            <a:ext cx="1300942" cy="192786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02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Efficacité++, en plein essor (x2 en 5 ans, 786 en 2018)</a:t>
            </a:r>
          </a:p>
          <a:p>
            <a:r>
              <a:rPr lang="fr-FR" dirty="0" smtClean="0"/>
              <a:t>Intervention 60 à 90 min, hospitalisation 24h00. activation et utilisation après 6 semaines.</a:t>
            </a:r>
          </a:p>
          <a:p>
            <a:r>
              <a:rPr lang="fr-FR" dirty="0" smtClean="0"/>
              <a:t>Caractère irréversible de cette intervention (forage des corps caverneux). </a:t>
            </a:r>
          </a:p>
          <a:p>
            <a:r>
              <a:rPr lang="fr-FR" dirty="0" smtClean="0"/>
              <a:t>érection à gland mou: possibilité d’y adjoindre du VITAROS.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98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TRAITEMENT- ULTRASONS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Apparition semi-récente de machines à ultrasons permettant de favoriser la micro-vascularisation dans DE d’origine CV.</a:t>
            </a:r>
          </a:p>
          <a:p>
            <a:r>
              <a:rPr lang="fr-FR" dirty="0" smtClean="0"/>
              <a:t>Pas de protocole de soin précis, utilisation confidentielle.</a:t>
            </a:r>
          </a:p>
          <a:p>
            <a:r>
              <a:rPr lang="fr-FR" dirty="0" smtClean="0"/>
              <a:t>Coût environ 1000€ pour un traitement devant encore faire la preuve de son efficacité mais qui éviterait prise de médicaments ou chirurgie.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36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Incapacité persistante ou récurrente à obtenir et/ou à maintenir une érection suffisante pour permettre une activité sexuelle satisfaisante.</a:t>
            </a:r>
            <a:endParaRPr lang="fr-FR" dirty="0"/>
          </a:p>
          <a:p>
            <a:r>
              <a:rPr lang="fr-FR" dirty="0" smtClean="0"/>
              <a:t>Droit à la santé sexuelle et au plaisir est un droit fondamental selon une définition de l’OMS datant de 1974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fr-FR" dirty="0" smtClean="0"/>
              <a:t> et pourtant la prise en charge reste probablement déficiente: </a:t>
            </a:r>
            <a:r>
              <a:rPr lang="fr-FR" dirty="0"/>
              <a:t> </a:t>
            </a:r>
            <a:r>
              <a:rPr lang="fr-FR" dirty="0" smtClean="0"/>
              <a:t>tabou, désintéressement, manque de connaissance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29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EPIDEMIO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30% des 55-69 ans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Seul 20% consulte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Causes psychogènes chez sujet jeune++, cardio-vasculaire / médicamenteuse /neurologique / hormonale.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96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4964" y="11509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Phénomène </a:t>
            </a:r>
            <a:r>
              <a:rPr lang="fr-FR" dirty="0" err="1" smtClean="0"/>
              <a:t>vasculo</a:t>
            </a:r>
            <a:r>
              <a:rPr lang="fr-FR" dirty="0" smtClean="0"/>
              <a:t>-tissulaire.</a:t>
            </a:r>
          </a:p>
          <a:p>
            <a:r>
              <a:rPr lang="fr-FR" dirty="0" smtClean="0"/>
              <a:t>Influence psychologique/relationnelle, hormonale, neurologique</a:t>
            </a:r>
          </a:p>
          <a:p>
            <a:r>
              <a:rPr lang="fr-FR" dirty="0" smtClean="0"/>
              <a:t>Erection normale (réflexe, psychogène ou nocturne):</a:t>
            </a:r>
          </a:p>
          <a:p>
            <a:pPr lvl="1"/>
            <a:r>
              <a:rPr lang="fr-FR" dirty="0" smtClean="0"/>
              <a:t>Flaccidité</a:t>
            </a:r>
          </a:p>
          <a:p>
            <a:pPr lvl="1"/>
            <a:r>
              <a:rPr lang="fr-FR" dirty="0" smtClean="0"/>
              <a:t>Relaxation FML: Tumescence</a:t>
            </a:r>
          </a:p>
          <a:p>
            <a:pPr lvl="1"/>
            <a:r>
              <a:rPr lang="fr-FR" dirty="0" err="1" smtClean="0"/>
              <a:t>vasoD</a:t>
            </a:r>
            <a:r>
              <a:rPr lang="fr-FR" dirty="0" smtClean="0"/>
              <a:t> et afflux sanguin: rigidité partielle</a:t>
            </a:r>
          </a:p>
          <a:p>
            <a:pPr lvl="1"/>
            <a:r>
              <a:rPr lang="fr-FR" dirty="0" err="1" smtClean="0"/>
              <a:t>hyperP</a:t>
            </a:r>
            <a:r>
              <a:rPr lang="fr-FR" dirty="0" smtClean="0"/>
              <a:t>° </a:t>
            </a:r>
            <a:r>
              <a:rPr lang="fr-FR" dirty="0" err="1" smtClean="0"/>
              <a:t>intracaverneuse</a:t>
            </a:r>
            <a:r>
              <a:rPr lang="fr-FR" dirty="0" smtClean="0"/>
              <a:t>, blocage veineux:          rigidité totale et prolongée</a:t>
            </a:r>
          </a:p>
          <a:p>
            <a:pPr lvl="1"/>
            <a:r>
              <a:rPr lang="fr-FR" dirty="0" smtClean="0"/>
              <a:t>Puis éjaculation et détumescence</a:t>
            </a:r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7281704" y="4380859"/>
            <a:ext cx="312719" cy="15524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4142" y="3657332"/>
            <a:ext cx="239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Tonus </a:t>
            </a:r>
            <a:r>
              <a:rPr lang="fr-FR" dirty="0" err="1" smtClean="0">
                <a:solidFill>
                  <a:srgbClr val="FF0000"/>
                </a:solidFill>
              </a:rPr>
              <a:t>orthoΣ</a:t>
            </a:r>
            <a:r>
              <a:rPr lang="fr-FR" dirty="0" smtClean="0">
                <a:solidFill>
                  <a:srgbClr val="FF0000"/>
                </a:solidFill>
              </a:rPr>
              <a:t> de base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55087" y="4838059"/>
            <a:ext cx="11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Stimulus </a:t>
            </a:r>
            <a:r>
              <a:rPr lang="fr-FR" dirty="0" err="1" smtClean="0">
                <a:solidFill>
                  <a:srgbClr val="0000FF"/>
                </a:solidFill>
              </a:rPr>
              <a:t>paraΣ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7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L’érection est une des expressions de la fonction endothéliale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5-12-02 à 21.3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600200"/>
            <a:ext cx="72771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38283" y="3627291"/>
            <a:ext cx="1271418" cy="646331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1600" b="1" kern="1200" dirty="0">
                <a:solidFill>
                  <a:srgbClr val="FFFF00"/>
                </a:solidFill>
                <a:latin typeface="Arial" charset="0"/>
                <a:cs typeface="+mn-cs"/>
              </a:rPr>
              <a:t>  </a:t>
            </a:r>
            <a:r>
              <a:rPr lang="fr-CH" sz="2000" b="1" kern="1200" dirty="0">
                <a:solidFill>
                  <a:srgbClr val="FFFF00"/>
                </a:solidFill>
                <a:latin typeface="Arial" charset="0"/>
                <a:cs typeface="+mn-cs"/>
              </a:rPr>
              <a:t>Stimulus</a:t>
            </a:r>
            <a:endParaRPr lang="fr-FR" sz="1600" b="1" kern="1200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 rot="62335" flipV="1">
            <a:off x="799637" y="4276150"/>
            <a:ext cx="284772" cy="647700"/>
          </a:xfrm>
          <a:prstGeom prst="up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CH" sz="3200" kern="1200"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4926379"/>
            <a:ext cx="1715763" cy="64633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b="1" kern="1200" dirty="0">
                <a:solidFill>
                  <a:srgbClr val="FFFFFF"/>
                </a:solidFill>
                <a:latin typeface="Arial" charset="0"/>
                <a:cs typeface="+mn-cs"/>
              </a:rPr>
              <a:t>Endothélium</a:t>
            </a:r>
          </a:p>
          <a:p>
            <a:pPr>
              <a:defRPr/>
            </a:pPr>
            <a:endParaRPr lang="fr-FR" kern="1200" dirty="0">
              <a:solidFill>
                <a:srgbClr val="FFFF00"/>
              </a:solidFill>
              <a:latin typeface="Arial Black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92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60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mr-IN" sz="2600" dirty="0" smtClean="0"/>
              <a:t>…</a:t>
            </a:r>
            <a:r>
              <a:rPr lang="fr-FR" sz="2600" dirty="0" smtClean="0"/>
              <a:t> toute atteinte de la fonction endothéliale systémique peut avoir une répercussion érectile par atteinte de la fonction endothéliale pénienne.</a:t>
            </a:r>
          </a:p>
          <a:p>
            <a:r>
              <a:rPr lang="fr-FR" sz="2600" dirty="0" smtClean="0"/>
              <a:t>Atteinte plus précoce au niveau sexuel car vaisseaux de plus petit calibre: DE=marqueur </a:t>
            </a:r>
            <a:r>
              <a:rPr lang="fr-FR" sz="2600" dirty="0" err="1" smtClean="0"/>
              <a:t>sentinel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Chez patient avec </a:t>
            </a:r>
            <a:r>
              <a:rPr lang="fr-FR" sz="2600" dirty="0" err="1" smtClean="0"/>
              <a:t>FdR</a:t>
            </a:r>
            <a:r>
              <a:rPr lang="fr-FR" sz="2600" dirty="0" smtClean="0"/>
              <a:t> CV intérêt d’un dépistage en cas de DE car statistiquement lié à un événement CV dans les 5 ans. </a:t>
            </a:r>
          </a:p>
          <a:p>
            <a:r>
              <a:rPr lang="fr-FR" sz="2600" dirty="0" smtClean="0"/>
              <a:t>Conférence de consensus de Princeton 2: pas de </a:t>
            </a:r>
            <a:r>
              <a:rPr lang="fr-FR" sz="2600" dirty="0" err="1" smtClean="0"/>
              <a:t>ttt</a:t>
            </a:r>
            <a:r>
              <a:rPr lang="fr-FR" sz="2600" dirty="0" smtClean="0"/>
              <a:t> pro-érectile </a:t>
            </a:r>
            <a:r>
              <a:rPr lang="fr-FR" sz="2600" dirty="0" err="1" smtClean="0"/>
              <a:t>avt</a:t>
            </a:r>
            <a:r>
              <a:rPr lang="fr-FR" sz="2600" dirty="0" smtClean="0"/>
              <a:t> dépistage CV chez patient R. intermédiaire et haut R. (incapacité à monter 2 étages ou marcher 15 min sans essoufflement/claudication)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66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TRAITEMENTS - PSYCHO SEXO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Personnel et en couple.</a:t>
            </a:r>
          </a:p>
          <a:p>
            <a:r>
              <a:rPr lang="fr-FR" dirty="0" smtClean="0"/>
              <a:t>Indispensable en complément de la prise en charge urologique.</a:t>
            </a:r>
          </a:p>
          <a:p>
            <a:r>
              <a:rPr lang="fr-FR" dirty="0" smtClean="0"/>
              <a:t>Prise en charge DE d’origine psychogène et impact psychologique de la DE et des traitements</a:t>
            </a:r>
          </a:p>
          <a:p>
            <a:r>
              <a:rPr lang="fr-FR" dirty="0" smtClean="0"/>
              <a:t>Probable arrivée prochaine sur HE d’une sexologue pour compléter notre offre de soin. On vous tiendra bien entendu informé</a:t>
            </a:r>
          </a:p>
        </p:txBody>
      </p:sp>
    </p:spTree>
    <p:extLst>
      <p:ext uri="{BB962C8B-B14F-4D97-AF65-F5344CB8AC3E}">
        <p14:creationId xmlns:p14="http://schemas.microsoft.com/office/powerpoint/2010/main" val="358090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064500" cy="9779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LES TRAITEMENTS - MEDICAUX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7900"/>
            <a:ext cx="8229600" cy="5368057"/>
          </a:xfrm>
        </p:spPr>
        <p:txBody>
          <a:bodyPr>
            <a:normAutofit/>
          </a:bodyPr>
          <a:lstStyle/>
          <a:p>
            <a:pPr lvl="1"/>
            <a:r>
              <a:rPr lang="fr-FR" sz="1900" b="1" u="sng" dirty="0" smtClean="0"/>
              <a:t>IPDE5 (facilitateur d’érection):</a:t>
            </a:r>
            <a:r>
              <a:rPr lang="fr-FR" sz="1900" dirty="0" smtClean="0"/>
              <a:t> </a:t>
            </a:r>
            <a:r>
              <a:rPr lang="fr-FR" sz="1900" dirty="0" err="1" smtClean="0"/>
              <a:t>tadalafil</a:t>
            </a:r>
            <a:r>
              <a:rPr lang="fr-FR" sz="1900" dirty="0" smtClean="0"/>
              <a:t> (5 ou 20), sildénafil, </a:t>
            </a:r>
            <a:r>
              <a:rPr lang="fr-FR" sz="1900" dirty="0" err="1" smtClean="0"/>
              <a:t>avanafil</a:t>
            </a:r>
            <a:r>
              <a:rPr lang="fr-FR" sz="1900" dirty="0" smtClean="0"/>
              <a:t> SPEDRA.</a:t>
            </a:r>
          </a:p>
          <a:p>
            <a:pPr marL="457200" lvl="1" indent="0">
              <a:buNone/>
            </a:pPr>
            <a:r>
              <a:rPr lang="fr-FR" sz="1900" dirty="0" smtClean="0"/>
              <a:t>      Intérêt des génériques en raison du coup de </a:t>
            </a:r>
            <a:r>
              <a:rPr lang="fr-FR" sz="1900" dirty="0" err="1" smtClean="0"/>
              <a:t>ttt</a:t>
            </a:r>
            <a:r>
              <a:rPr lang="fr-FR" sz="1900" dirty="0" smtClean="0"/>
              <a:t>.                               	</a:t>
            </a:r>
            <a:r>
              <a:rPr lang="fr-FR" sz="1900" dirty="0" err="1" smtClean="0"/>
              <a:t>Tadalafil</a:t>
            </a:r>
            <a:r>
              <a:rPr lang="fr-FR" sz="1900" dirty="0" smtClean="0"/>
              <a:t> 5 à préférer si SBAU associés et rapports fréquents. </a:t>
            </a:r>
          </a:p>
          <a:p>
            <a:pPr marL="457200" lvl="1" indent="0">
              <a:buNone/>
            </a:pPr>
            <a:r>
              <a:rPr lang="fr-FR" sz="1900" dirty="0" smtClean="0"/>
              <a:t>      XYBILUN= </a:t>
            </a:r>
            <a:r>
              <a:rPr lang="fr-FR" sz="1900" dirty="0" err="1" smtClean="0"/>
              <a:t>sildenafil</a:t>
            </a:r>
            <a:r>
              <a:rPr lang="fr-FR" sz="1900" dirty="0" smtClean="0"/>
              <a:t> sous forme de film </a:t>
            </a:r>
            <a:r>
              <a:rPr lang="fr-FR" sz="1900" dirty="0" err="1" smtClean="0"/>
              <a:t>oro-dispersible</a:t>
            </a:r>
            <a:r>
              <a:rPr lang="fr-FR" sz="1900" dirty="0" smtClean="0"/>
              <a:t>.</a:t>
            </a:r>
          </a:p>
          <a:p>
            <a:pPr lvl="1"/>
            <a:r>
              <a:rPr lang="fr-FR" sz="1900" b="1" u="sng" dirty="0" smtClean="0"/>
              <a:t>Prostaglandine (inducteur d’érection):</a:t>
            </a:r>
            <a:r>
              <a:rPr lang="fr-FR" sz="1900" dirty="0" smtClean="0"/>
              <a:t> remboursement SS chez diabétique, cancer pelvien</a:t>
            </a:r>
          </a:p>
          <a:p>
            <a:pPr marL="457200" lvl="1" indent="0">
              <a:buNone/>
            </a:pPr>
            <a:r>
              <a:rPr lang="fr-FR" sz="1900" dirty="0"/>
              <a:t>	</a:t>
            </a:r>
            <a:r>
              <a:rPr lang="fr-FR" sz="19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900" b="1" dirty="0" smtClean="0"/>
              <a:t>instillations intra-urétrale VITAROS</a:t>
            </a:r>
            <a:r>
              <a:rPr lang="fr-FR" sz="1900" dirty="0"/>
              <a:t>:</a:t>
            </a:r>
            <a:r>
              <a:rPr lang="fr-FR" sz="1900" dirty="0" smtClean="0"/>
              <a:t> décevant.</a:t>
            </a:r>
          </a:p>
          <a:p>
            <a:pPr marL="457200" lvl="1" indent="0">
              <a:buNone/>
            </a:pPr>
            <a:r>
              <a:rPr lang="fr-FR" sz="1900" dirty="0" smtClean="0">
                <a:hlinkClick r:id="rId2"/>
              </a:rPr>
              <a:t>https://www.dailymotion.com/video/x6x2thx</a:t>
            </a:r>
            <a:endParaRPr lang="fr-FR" sz="1900" dirty="0" smtClean="0"/>
          </a:p>
          <a:p>
            <a:pPr marL="457200" lvl="1" indent="0">
              <a:buNone/>
            </a:pPr>
            <a:r>
              <a:rPr lang="fr-FR" sz="1900" dirty="0"/>
              <a:t>	</a:t>
            </a:r>
            <a:r>
              <a:rPr lang="fr-FR" sz="19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900" b="1" dirty="0">
                <a:sym typeface="Wingdings"/>
              </a:rPr>
              <a:t> </a:t>
            </a:r>
            <a:r>
              <a:rPr lang="fr-FR" sz="1900" b="1" dirty="0" smtClean="0"/>
              <a:t>injection intra-caverneuse EDEX</a:t>
            </a:r>
            <a:r>
              <a:rPr lang="fr-FR" sz="1900" dirty="0" smtClean="0"/>
              <a:t>. </a:t>
            </a:r>
          </a:p>
          <a:p>
            <a:pPr marL="457200" lvl="1" indent="0">
              <a:buNone/>
            </a:pPr>
            <a:r>
              <a:rPr lang="fr-FR" sz="1900" dirty="0"/>
              <a:t>	</a:t>
            </a:r>
            <a:r>
              <a:rPr lang="fr-FR" sz="1900" dirty="0" smtClean="0"/>
              <a:t>Risque priapisme++, éducation en consultation. </a:t>
            </a:r>
          </a:p>
          <a:p>
            <a:pPr marL="457200" lvl="1" indent="0">
              <a:buNone/>
            </a:pPr>
            <a:r>
              <a:rPr lang="fr-FR" sz="1900" dirty="0"/>
              <a:t>	</a:t>
            </a:r>
            <a:r>
              <a:rPr lang="fr-FR" sz="1900" dirty="0" smtClean="0"/>
              <a:t>Stylo injecteur </a:t>
            </a:r>
            <a:r>
              <a:rPr lang="fr-FR" sz="1900" dirty="0" err="1" smtClean="0"/>
              <a:t>Easy-pen</a:t>
            </a:r>
            <a:r>
              <a:rPr lang="fr-FR" sz="1900" dirty="0" smtClean="0"/>
              <a:t> pour les patients « ayant peur des aiguilles » (75€ non remboursé)</a:t>
            </a: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164995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TRAITEMENTS - MECANIQUE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Vacuum: dépression permettant d’entrainer une érection veineuse avec système d’élastique  bloquant le retour vasculaire.</a:t>
            </a:r>
          </a:p>
          <a:p>
            <a:r>
              <a:rPr lang="fr-FR" dirty="0" smtClean="0"/>
              <a:t>Commercialisé par société In </a:t>
            </a:r>
            <a:r>
              <a:rPr lang="fr-FR" dirty="0" err="1" smtClean="0"/>
              <a:t>Advance</a:t>
            </a:r>
            <a:r>
              <a:rPr lang="fr-FR" dirty="0" smtClean="0"/>
              <a:t> et </a:t>
            </a:r>
            <a:r>
              <a:rPr lang="fr-FR" dirty="0" err="1" smtClean="0"/>
              <a:t>Bivea</a:t>
            </a:r>
            <a:endParaRPr lang="fr-FR" dirty="0" smtClean="0"/>
          </a:p>
          <a:p>
            <a:r>
              <a:rPr lang="fr-FR" dirty="0" smtClean="0"/>
              <a:t>Peu de candidats mais ceux qui décident de s’en servir en sont généralement satisfait.</a:t>
            </a:r>
          </a:p>
          <a:p>
            <a:r>
              <a:rPr lang="fr-FR" dirty="0" smtClean="0"/>
              <a:t>Environ 250-300 € payable en plusieurs fois et possibilité de renvoyer le matériel après 1 mois si insatisfait/inadapté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2999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574</Words>
  <Application>Microsoft Macintosh PowerPoint</Application>
  <PresentationFormat>Présentation à l'écran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Dysfonction érectile</vt:lpstr>
      <vt:lpstr>DEFINITION</vt:lpstr>
      <vt:lpstr>EPIDEMIO</vt:lpstr>
      <vt:lpstr>PHYSIOPATHOLOGIE</vt:lpstr>
      <vt:lpstr>L’érection est une des expressions de la fonction endothéliale</vt:lpstr>
      <vt:lpstr>Présentation PowerPoint</vt:lpstr>
      <vt:lpstr>LES TRAITEMENTS - PSYCHO SEXO</vt:lpstr>
      <vt:lpstr>LES TRAITEMENTS - MEDICAUX</vt:lpstr>
      <vt:lpstr>LES TRAITEMENTS - MECANIQUE</vt:lpstr>
      <vt:lpstr>LES TRAITEMENTS - CHIRURGIE</vt:lpstr>
      <vt:lpstr>Présentation PowerPoint</vt:lpstr>
      <vt:lpstr>LES TRAITEMENT- ULTRASONS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Dysfonction érectile</dc:title>
  <dc:creator>Antoine VAN HOVE</dc:creator>
  <cp:lastModifiedBy>Antoine VAN HOVE</cp:lastModifiedBy>
  <cp:revision>21</cp:revision>
  <dcterms:created xsi:type="dcterms:W3CDTF">2019-11-11T16:05:03Z</dcterms:created>
  <dcterms:modified xsi:type="dcterms:W3CDTF">2019-11-11T20:05:50Z</dcterms:modified>
</cp:coreProperties>
</file>