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86" r:id="rId3"/>
    <p:sldId id="287" r:id="rId4"/>
    <p:sldId id="288" r:id="rId5"/>
    <p:sldId id="314" r:id="rId6"/>
    <p:sldId id="290" r:id="rId7"/>
    <p:sldId id="289" r:id="rId8"/>
    <p:sldId id="315" r:id="rId9"/>
    <p:sldId id="291" r:id="rId10"/>
    <p:sldId id="292" r:id="rId11"/>
    <p:sldId id="312" r:id="rId12"/>
    <p:sldId id="313" r:id="rId13"/>
    <p:sldId id="303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D795-4FC4-7B41-BF87-53AFF27B4C67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D96DE-1D0F-A54A-B3BE-537A087D861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A1036A-907E-D046-8F5B-9BCDB8828586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29AE3-C883-4547-AE09-A40B8D9AEC1E}" type="slidenum">
              <a:rPr lang="fr-FR"/>
              <a:pPr/>
              <a:t>3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>
                <a:latin typeface="Arial"/>
              </a:rPr>
              <a:t>Le traitement médical est initié par le MG dans plus de 80% des cas et par l’urologue dans 7 à 10% des cas.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>
                <a:latin typeface="Arial"/>
              </a:rPr>
              <a:t>Le traitement médical est initié par le MG dans plus de 80% des cas et par l’urologue dans 7 à 10% des cas.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4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8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5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8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84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62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A319-B51C-D941-9855-01EEB0FC2B48}" type="datetimeFigureOut">
              <a:rPr lang="fr-FR" smtClean="0"/>
              <a:pPr/>
              <a:t>26/09/18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5431-EA5C-E047-878D-F3BEA7435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4528" y="656167"/>
            <a:ext cx="7655140" cy="102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5" rIns="91413" bIns="45705" anchor="ctr"/>
          <a:lstStyle/>
          <a:p>
            <a:pPr algn="ctr">
              <a:defRPr/>
            </a:pPr>
            <a:endParaRPr lang="fr-FR" sz="4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algn="ctr">
              <a:defRPr/>
            </a:pPr>
            <a:r>
              <a:rPr lang="fr-FR" sz="4400" dirty="0" smtClean="0">
                <a:solidFill>
                  <a:schemeClr val="tx2"/>
                </a:solidFill>
                <a:latin typeface="Verdana"/>
                <a:cs typeface="Verdana"/>
              </a:rPr>
              <a:t>Adénome de prostate</a:t>
            </a:r>
          </a:p>
          <a:p>
            <a:pPr algn="ctr">
              <a:defRPr/>
            </a:pPr>
            <a:r>
              <a:rPr lang="fr-FR" sz="4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endParaRPr lang="fr-FR" sz="4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372237" y="5028988"/>
            <a:ext cx="6399526" cy="175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5" rIns="91413" bIns="45705"/>
          <a:lstStyle/>
          <a:p>
            <a:pPr algn="ctr">
              <a:defRPr/>
            </a:pPr>
            <a:endParaRPr lang="fr-FR" sz="3200" dirty="0"/>
          </a:p>
          <a:p>
            <a:pPr algn="ctr">
              <a:defRPr/>
            </a:pPr>
            <a:endParaRPr lang="fr-FR" sz="3200" dirty="0"/>
          </a:p>
        </p:txBody>
      </p:sp>
      <p:pic>
        <p:nvPicPr>
          <p:cNvPr id="2" name="Image 1" descr="maxres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2816"/>
          <a:stretch/>
        </p:blipFill>
        <p:spPr>
          <a:xfrm>
            <a:off x="822110" y="2196726"/>
            <a:ext cx="2330599" cy="1746355"/>
          </a:xfrm>
          <a:prstGeom prst="rect">
            <a:avLst/>
          </a:prstGeom>
        </p:spPr>
      </p:pic>
      <p:pic>
        <p:nvPicPr>
          <p:cNvPr id="1027" name="Picture 3" descr="C:\Users\Utilisateur\Desktop\da vinci X.PNG"/>
          <p:cNvPicPr>
            <a:picLocks noChangeAspect="1" noChangeArrowheads="1"/>
          </p:cNvPicPr>
          <p:nvPr/>
        </p:nvPicPr>
        <p:blipFill>
          <a:blip r:embed="rId4"/>
          <a:srcRect t="14146" b="5540"/>
          <a:stretch>
            <a:fillRect/>
          </a:stretch>
        </p:blipFill>
        <p:spPr bwMode="auto">
          <a:xfrm>
            <a:off x="3394050" y="2196726"/>
            <a:ext cx="1732586" cy="1801973"/>
          </a:xfrm>
          <a:prstGeom prst="rect">
            <a:avLst/>
          </a:prstGeom>
          <a:noFill/>
        </p:spPr>
      </p:pic>
      <p:pic>
        <p:nvPicPr>
          <p:cNvPr id="1028" name="Picture 4" descr="C:\Users\Utilisateur\Desktop\G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9900" y="2301474"/>
            <a:ext cx="2081863" cy="1834808"/>
          </a:xfrm>
          <a:prstGeom prst="rect">
            <a:avLst/>
          </a:prstGeom>
          <a:noFill/>
        </p:spPr>
      </p:pic>
      <p:pic>
        <p:nvPicPr>
          <p:cNvPr id="1029" name="Picture 5" descr="C:\Users\Utilisateur\Desktop\urologie marseil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1671" y="5216577"/>
            <a:ext cx="3597275" cy="12414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248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b="1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Possible sous antiagrégant plaquettaire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Réduction Durée Moyenne de Séjour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(Ambulatoire possible)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Réduction durée de sondage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(24h en moyenne)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Réduction du risque transfusionnel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Non limité par volume prostatique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(mais augmentation complications &gt;120g)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Faible courbe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d’apprentissage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SBAU irritatifs post-opératoires fréquents</a:t>
            </a:r>
            <a:endParaRPr lang="fr-FR" sz="28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HBP: GREENLIGHT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32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b="1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Protocole réalisé sur Hôpital Européen (Dr André et Dr 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</a:rPr>
              <a:t>Gaudon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Vascularisation artérielle indépendante de l’adénome et de la capsule.</a:t>
            </a:r>
            <a:endParaRPr lang="fr-FR" sz="2800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Privilégier gros volume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s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ous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AG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Résultats fonctionnels à 3 mois, préserve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éjaculation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Risque échec si artériopathie</a:t>
            </a:r>
            <a:endParaRPr lang="fr-FR" sz="2800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Ne contre indique pas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l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e traitement chirurgical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HBP: EMBOLISATION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1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32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b="1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Réservée aux volumes&gt;100cc.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En cours de test dans notre établissement, le seul à réaliser pour le moment cette intervention sur Marseille (Dr 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</a:rPr>
              <a:t>Carcenac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  avant d’élargir à l’ensemble de l’équipe)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Permet traitement complet de l’adénome comme la voie ouverte mais une ablation de la sonde à J2 (vs 7j) et limite les saignements per et 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</a:rPr>
              <a:t>post-opératoires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Technique prometteuse après les 1ères procédures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HBP: ADENOMECTOMIE ROBOT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1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Font typeface="Arial"/>
              <a:buChar char="•"/>
            </a:pPr>
            <a:r>
              <a:rPr lang="fr-FR" sz="2400" dirty="0" smtClean="0"/>
              <a:t>Pathologie </a:t>
            </a:r>
            <a:r>
              <a:rPr lang="fr-FR" sz="2400" dirty="0"/>
              <a:t>fréquente d’évolution lente </a:t>
            </a:r>
            <a:r>
              <a:rPr lang="fr-FR" sz="2400" dirty="0" smtClean="0"/>
              <a:t>rarement compliquée </a:t>
            </a:r>
            <a:r>
              <a:rPr lang="fr-FR" sz="2400" dirty="0"/>
              <a:t>: surveillance possible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Ne pas associer les extraits de plantes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Réserver l’échographie à la vessie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Attendre </a:t>
            </a:r>
            <a:r>
              <a:rPr lang="fr-FR" sz="2400" dirty="0" smtClean="0"/>
              <a:t>6 mois à 1 </a:t>
            </a:r>
            <a:r>
              <a:rPr lang="fr-FR" sz="2400" dirty="0"/>
              <a:t>an et dépister le cancer </a:t>
            </a:r>
            <a:r>
              <a:rPr lang="fr-FR" sz="2400" dirty="0" smtClean="0"/>
              <a:t>sous </a:t>
            </a:r>
            <a:r>
              <a:rPr lang="fr-FR" sz="2400" dirty="0" err="1" smtClean="0"/>
              <a:t>Dutastéride</a:t>
            </a:r>
            <a:r>
              <a:rPr lang="fr-FR" sz="2400" dirty="0"/>
              <a:t>®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Dépister les troubles sexuels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Ne pas traiter que la prostate : penser aux </a:t>
            </a:r>
            <a:r>
              <a:rPr lang="fr-FR" sz="2400" dirty="0" smtClean="0"/>
              <a:t>anticholinergiques</a:t>
            </a:r>
            <a:endParaRPr lang="fr-FR" sz="2400" dirty="0"/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Connaître la faible morbidité des </a:t>
            </a:r>
            <a:r>
              <a:rPr lang="fr-FR" sz="2400" dirty="0" smtClean="0"/>
              <a:t>nouvelles techniques </a:t>
            </a:r>
            <a:r>
              <a:rPr lang="fr-FR" sz="2400" dirty="0"/>
              <a:t>chirurgicales</a:t>
            </a: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  <a:r>
              <a:rPr lang="fr-FR" sz="3200" smtClean="0">
                <a:solidFill>
                  <a:srgbClr val="1F497D"/>
                </a:solidFill>
                <a:latin typeface="Verdana" charset="0"/>
                <a:cs typeface="Verdana" charset="0"/>
              </a:rPr>
              <a:t>: CONCLUSION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3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2"/>
          <p:cNvSpPr/>
          <p:nvPr/>
        </p:nvSpPr>
        <p:spPr>
          <a:xfrm>
            <a:off x="457200" y="1600200"/>
            <a:ext cx="86860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Prévalence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= 1 million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Âge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moyen = 72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ans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1/3 des hommes souffrent de </a:t>
            </a:r>
            <a:r>
              <a:rPr lang="fr-FR" sz="32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SBAU (</a:t>
            </a:r>
            <a:r>
              <a:rPr lang="fr-FR" sz="24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Signes bas appareil urinaire</a:t>
            </a:r>
            <a:r>
              <a:rPr lang="fr-FR" sz="32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 </a:t>
            </a:r>
            <a:r>
              <a:rPr lang="fr-FR" sz="32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après 60 </a:t>
            </a:r>
            <a:r>
              <a:rPr lang="fr-FR" sz="32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ans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dont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1/3 avec avec morbidité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cardio-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vasculaire</a:t>
            </a:r>
            <a:endParaRPr lang="fr-FR" sz="32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60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000 interventions/an </a:t>
            </a:r>
            <a:r>
              <a:rPr lang="fr-FR" sz="2000" dirty="0">
                <a:solidFill>
                  <a:srgbClr val="000000"/>
                </a:solidFill>
                <a:latin typeface="Calibri"/>
              </a:rPr>
              <a:t>(2ème après cataracte)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Médecins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généralistes = 1er prescripteurs</a:t>
            </a: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4" b="34726"/>
          <a:stretch>
            <a:fillRect/>
          </a:stretch>
        </p:blipFill>
        <p:spPr>
          <a:xfrm>
            <a:off x="5671770" y="4458220"/>
            <a:ext cx="1224588" cy="1463875"/>
          </a:xfrm>
          <a:prstGeom prst="rect">
            <a:avLst/>
          </a:prstGeom>
          <a:noFill/>
          <a:ln/>
        </p:spPr>
      </p:pic>
      <p:pic>
        <p:nvPicPr>
          <p:cNvPr id="4710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74" y="4296880"/>
            <a:ext cx="1745665" cy="1745665"/>
          </a:xfrm>
          <a:prstGeom prst="rect">
            <a:avLst/>
          </a:prstGeom>
          <a:noFill/>
          <a:ln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b="16435"/>
          <a:stretch>
            <a:fillRect/>
          </a:stretch>
        </p:blipFill>
        <p:spPr bwMode="auto">
          <a:xfrm>
            <a:off x="3186947" y="4458220"/>
            <a:ext cx="148920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186947" y="3305696"/>
            <a:ext cx="22526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/>
              <a:t>Augmentation de volume de la prostate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235824" y="3349590"/>
            <a:ext cx="1781176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Obstruction </a:t>
            </a:r>
            <a:r>
              <a:rPr lang="fr-FR" sz="2000" dirty="0" smtClean="0"/>
              <a:t>sous vésicale</a:t>
            </a:r>
            <a:endParaRPr lang="fr-FR" sz="2000" dirty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98675" y="3296756"/>
            <a:ext cx="1008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SBAU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66509" y="3305696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Et/ou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1700722" y="3296756"/>
            <a:ext cx="8636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685043" y="3280296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Et/ou</a:t>
            </a: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617365" y="3280296"/>
            <a:ext cx="8636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79388" y="3305696"/>
            <a:ext cx="301686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80004" y="3340676"/>
            <a:ext cx="301686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726207" y="3368164"/>
            <a:ext cx="301686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7121" name="Picture 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358" y="4723499"/>
            <a:ext cx="1996817" cy="773048"/>
          </a:xfrm>
          <a:prstGeom prst="rect">
            <a:avLst/>
          </a:prstGeom>
          <a:noFill/>
          <a:ln/>
        </p:spPr>
      </p:pic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98675" y="6228116"/>
            <a:ext cx="7745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	(Mauvaise </a:t>
            </a:r>
            <a:r>
              <a:rPr lang="fr-FR" dirty="0"/>
              <a:t>corrélation de ces 3 composantes à l’échelon </a:t>
            </a:r>
            <a:r>
              <a:rPr lang="fr-FR" dirty="0" smtClean="0"/>
              <a:t>individuel)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78111" y="2342444"/>
            <a:ext cx="973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+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3276" y="1557338"/>
            <a:ext cx="526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cs typeface="Arial"/>
              </a:rPr>
              <a:t>Hyperplasie </a:t>
            </a:r>
            <a:r>
              <a:rPr lang="fr-FR" sz="2000" dirty="0" err="1">
                <a:cs typeface="Arial"/>
              </a:rPr>
              <a:t>stromale</a:t>
            </a:r>
            <a:r>
              <a:rPr lang="fr-FR" sz="2000" dirty="0">
                <a:cs typeface="Arial"/>
              </a:rPr>
              <a:t> et épithéliale de la zone de transition </a:t>
            </a:r>
            <a:r>
              <a:rPr lang="fr-FR" sz="2000" dirty="0" smtClean="0">
                <a:cs typeface="Arial"/>
              </a:rPr>
              <a:t>péri</a:t>
            </a:r>
            <a:r>
              <a:rPr lang="fr-FR" sz="2000" dirty="0">
                <a:cs typeface="Arial"/>
              </a:rPr>
              <a:t>-urétrale de la prostate </a:t>
            </a:r>
          </a:p>
        </p:txBody>
      </p:sp>
      <p:pic>
        <p:nvPicPr>
          <p:cNvPr id="20" name="Picture 2" descr="ICOB1I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6613" y="1426789"/>
            <a:ext cx="1540387" cy="11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670" y="1426789"/>
            <a:ext cx="1996769" cy="1154798"/>
          </a:xfrm>
          <a:prstGeom prst="rect">
            <a:avLst/>
          </a:prstGeom>
          <a:noFill/>
          <a:ln/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0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2"/>
          <p:cNvSpPr/>
          <p:nvPr/>
        </p:nvSpPr>
        <p:spPr>
          <a:xfrm>
            <a:off x="457200" y="1600200"/>
            <a:ext cx="86860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ＭＳ Ｐゴシック"/>
              </a:rPr>
              <a:t>L’HBP n’est pas toujours obstructive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ＭＳ Ｐゴシック"/>
              </a:rPr>
              <a:t>Seule l’obstruction peut entraîner des SBAU liés à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l’HBP</a:t>
            </a:r>
          </a:p>
          <a:p>
            <a:pPr algn="ctr">
              <a:lnSpc>
                <a:spcPct val="90000"/>
              </a:lnSpc>
            </a:pPr>
            <a:r>
              <a:rPr lang="fr-FR" sz="2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(et non le volume !)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ＭＳ Ｐゴシック"/>
              </a:rPr>
              <a:t>Les SBAU de l’homme ne sont pas </a:t>
            </a:r>
            <a:r>
              <a:rPr lang="fr-FR" sz="2400" b="1" dirty="0" err="1">
                <a:solidFill>
                  <a:srgbClr val="000000"/>
                </a:solidFill>
                <a:latin typeface="Arial"/>
                <a:ea typeface="ＭＳ Ｐゴシック"/>
              </a:rPr>
              <a:t>tjs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ＭＳ Ｐゴシック"/>
              </a:rPr>
              <a:t> liés à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l’HBP</a:t>
            </a:r>
            <a:endParaRPr lang="fr-FR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Image 3" descr="pic1_20091230184437_200912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67" y="3844840"/>
            <a:ext cx="5804019" cy="228056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9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2"/>
          <p:cNvSpPr/>
          <p:nvPr/>
        </p:nvSpPr>
        <p:spPr>
          <a:xfrm>
            <a:off x="457199" y="1600200"/>
            <a:ext cx="8460745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u="sng" dirty="0" smtClean="0">
                <a:solidFill>
                  <a:srgbClr val="000000"/>
                </a:solidFill>
                <a:latin typeface="Calibri"/>
              </a:rPr>
              <a:t>SBAU obstructifs= phase de vidange:</a:t>
            </a:r>
          </a:p>
          <a:p>
            <a:pPr>
              <a:lnSpc>
                <a:spcPct val="10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Dysurie, difficulté initier la miction, gouttes retardataires, vidange incomplète</a:t>
            </a:r>
          </a:p>
          <a:p>
            <a:pPr>
              <a:lnSpc>
                <a:spcPct val="100000"/>
              </a:lnSpc>
            </a:pPr>
            <a:endParaRPr lang="fr-FR" sz="2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3200" u="sng" dirty="0" smtClean="0">
                <a:solidFill>
                  <a:srgbClr val="000000"/>
                </a:solidFill>
                <a:latin typeface="Calibri"/>
              </a:rPr>
              <a:t>SBAU irritatifs=phase de stockage:</a:t>
            </a:r>
          </a:p>
          <a:p>
            <a:pPr>
              <a:lnSpc>
                <a:spcPct val="100000"/>
              </a:lnSpc>
            </a:pPr>
            <a:r>
              <a:rPr lang="fr-FR" sz="2400" dirty="0" err="1" smtClean="0">
                <a:solidFill>
                  <a:srgbClr val="000000"/>
                </a:solidFill>
                <a:latin typeface="Calibri"/>
              </a:rPr>
              <a:t>Urgenturie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, pollakiurie, nycturie</a:t>
            </a:r>
            <a:endParaRPr lang="fr-FR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9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2"/>
          <p:cNvSpPr/>
          <p:nvPr/>
        </p:nvSpPr>
        <p:spPr>
          <a:xfrm>
            <a:off x="457199" y="1600200"/>
            <a:ext cx="8460745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Evolution lente par poussée (complications rares)</a:t>
            </a:r>
          </a:p>
          <a:p>
            <a:pPr>
              <a:lnSpc>
                <a:spcPct val="100000"/>
              </a:lnSpc>
            </a:pPr>
            <a:r>
              <a:rPr lang="fr-FR" sz="3200" b="1" u="sng" dirty="0" smtClean="0">
                <a:solidFill>
                  <a:srgbClr val="000000"/>
                </a:solidFill>
                <a:latin typeface="Calibri"/>
              </a:rPr>
              <a:t>FDR :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Lobe médian (protrusion vésicale &gt; 1cm)</a:t>
            </a:r>
            <a:endParaRPr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RPM &gt; 200cc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RAU (50 % récidive à 6 mois sous </a:t>
            </a:r>
            <a:r>
              <a:rPr lang="fr-FR" sz="3200" dirty="0" err="1" smtClean="0">
                <a:solidFill>
                  <a:srgbClr val="000000"/>
                </a:solidFill>
                <a:latin typeface="Calibri"/>
              </a:rPr>
              <a:t>alphaB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: FDR âge&gt;65 et vol&gt;1L)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Vieillissement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Surpoids / Syndrome métabolique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593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0" name="Line 3"/>
          <p:cNvSpPr/>
          <p:nvPr/>
        </p:nvSpPr>
        <p:spPr>
          <a:xfrm>
            <a:off x="395280" y="4437000"/>
            <a:ext cx="9208800" cy="1440"/>
          </a:xfrm>
          <a:prstGeom prst="line">
            <a:avLst/>
          </a:prstGeom>
        </p:spPr>
      </p:sp>
      <p:sp>
        <p:nvSpPr>
          <p:cNvPr id="2" name="ZoneTexte 1"/>
          <p:cNvSpPr txBox="1"/>
          <p:nvPr/>
        </p:nvSpPr>
        <p:spPr>
          <a:xfrm>
            <a:off x="395280" y="1417638"/>
            <a:ext cx="84938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80 % de monothérapie : extrais </a:t>
            </a:r>
            <a:r>
              <a:rPr lang="fr-FR" sz="2400" dirty="0"/>
              <a:t>de plantes pour les </a:t>
            </a:r>
            <a:r>
              <a:rPr lang="fr-FR" sz="2400" dirty="0" smtClean="0"/>
              <a:t>MG vs   alpha-bloquant pour les </a:t>
            </a:r>
            <a:r>
              <a:rPr lang="fr-FR" sz="2400" dirty="0" smtClean="0"/>
              <a:t>urologues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Age moyen à l’initiation = 68 ans (vs 72 ans pour la chirurgie</a:t>
            </a:r>
            <a:r>
              <a:rPr lang="fr-FR" sz="2400" dirty="0" smtClean="0"/>
              <a:t>)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Modification TTT durant la première année (extrait de plante &gt;&gt;&gt; alpha-bloquant</a:t>
            </a:r>
            <a:r>
              <a:rPr lang="fr-FR" sz="2400" dirty="0" smtClean="0"/>
              <a:t>)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¼ d’arrêt de TTT annuel (effets secondaires, chirurgie</a:t>
            </a:r>
            <a:r>
              <a:rPr lang="fr-FR" sz="2400" dirty="0" smtClean="0"/>
              <a:t>)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15 % de TTT médical 1 an après chirurgie (persistance des SBAU de stockage=irritatifs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HBP: traitement médical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593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0" name="Line 3"/>
          <p:cNvSpPr/>
          <p:nvPr/>
        </p:nvSpPr>
        <p:spPr>
          <a:xfrm>
            <a:off x="395280" y="4437000"/>
            <a:ext cx="9208800" cy="1440"/>
          </a:xfrm>
          <a:prstGeom prst="line">
            <a:avLst/>
          </a:prstGeom>
        </p:spPr>
      </p:sp>
      <p:sp>
        <p:nvSpPr>
          <p:cNvPr id="2" name="ZoneTexte 1"/>
          <p:cNvSpPr txBox="1"/>
          <p:nvPr/>
        </p:nvSpPr>
        <p:spPr>
          <a:xfrm>
            <a:off x="395280" y="1417638"/>
            <a:ext cx="84938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i="1" u="sng" dirty="0" err="1"/>
              <a:t>Silodosine</a:t>
            </a:r>
            <a:r>
              <a:rPr lang="fr-FR" sz="2400" i="1" u="sng" dirty="0"/>
              <a:t>:</a:t>
            </a:r>
            <a:r>
              <a:rPr lang="fr-FR" sz="2400" dirty="0"/>
              <a:t> prévenir de l’anéjaculation systématique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pPr marL="285750" indent="-285750">
              <a:buFont typeface="Arial"/>
              <a:buChar char="•"/>
            </a:pPr>
            <a:r>
              <a:rPr lang="fr-FR" sz="2400" i="1" u="sng" dirty="0" err="1"/>
              <a:t>Dutastéride</a:t>
            </a:r>
            <a:r>
              <a:rPr lang="fr-FR" sz="2400" i="1" u="sng" dirty="0"/>
              <a:t>:</a:t>
            </a:r>
            <a:r>
              <a:rPr lang="fr-FR" sz="2400" dirty="0"/>
              <a:t> surveillance PSA et efficacité 6 mois après début traitement. Le PSA ne doit plus progresser sous traitement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pPr marL="285750" indent="-285750">
              <a:buFont typeface="Arial"/>
              <a:buChar char="•"/>
            </a:pPr>
            <a:r>
              <a:rPr lang="fr-FR" sz="2400" i="1" u="sng" dirty="0"/>
              <a:t>Association alpha-bloquant+5ARI</a:t>
            </a:r>
            <a:r>
              <a:rPr lang="fr-FR" sz="2400" u="sng" dirty="0"/>
              <a:t>: </a:t>
            </a:r>
            <a:r>
              <a:rPr lang="fr-FR" sz="2400" dirty="0"/>
              <a:t>efficacité montrée au delà de 40cc mais effets secondaires </a:t>
            </a:r>
            <a:r>
              <a:rPr lang="fr-FR" sz="2400" dirty="0" smtClean="0"/>
              <a:t>cumulés</a:t>
            </a:r>
          </a:p>
          <a:p>
            <a:pPr marL="285750" indent="-285750">
              <a:buFont typeface="Arial"/>
              <a:buChar char="•"/>
            </a:pPr>
            <a:endParaRPr lang="fr-FR" sz="2400" dirty="0"/>
          </a:p>
          <a:p>
            <a:pPr marL="285750" indent="-285750">
              <a:buFont typeface="Arial"/>
              <a:buChar char="•"/>
            </a:pPr>
            <a:r>
              <a:rPr lang="fr-FR" sz="2400" i="1" u="sng" dirty="0" err="1" smtClean="0"/>
              <a:t>Tadalafil</a:t>
            </a:r>
            <a:r>
              <a:rPr lang="fr-FR" sz="2400" i="1" u="sng" dirty="0" smtClean="0"/>
              <a:t> 5mg: </a:t>
            </a:r>
            <a:r>
              <a:rPr lang="fr-FR" sz="2400" dirty="0" smtClean="0"/>
              <a:t>efficacité sur SBAU et dysfonction érectile mais non remboursé.</a:t>
            </a:r>
          </a:p>
          <a:p>
            <a:endParaRPr lang="fr-FR" sz="2400" dirty="0"/>
          </a:p>
          <a:p>
            <a:pPr marL="285750" indent="-285750">
              <a:buFont typeface="Arial"/>
              <a:buChar char="•"/>
            </a:pPr>
            <a:r>
              <a:rPr lang="fr-FR" sz="2400" i="1" u="sng" dirty="0"/>
              <a:t>Anticholinergiques++:</a:t>
            </a:r>
            <a:r>
              <a:rPr lang="fr-FR" sz="2400" dirty="0"/>
              <a:t> en association avec alpha-bloquants ou après chirurgie seulement. Efficacité retardée 1 mois.</a:t>
            </a:r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HBP: traitement médical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1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139182"/>
            <a:ext cx="8967948" cy="5194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Consultation chez l’urologue </a:t>
            </a:r>
            <a:r>
              <a:rPr lang="fr-FR" sz="24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marL="514350" indent="-514350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SBAU </a:t>
            </a:r>
            <a:r>
              <a:rPr lang="fr-FR" sz="2400" dirty="0">
                <a:solidFill>
                  <a:schemeClr val="tx1"/>
                </a:solidFill>
              </a:rPr>
              <a:t>a priori non </a:t>
            </a:r>
            <a:r>
              <a:rPr lang="fr-FR" sz="2400" dirty="0" smtClean="0">
                <a:solidFill>
                  <a:schemeClr val="tx1"/>
                </a:solidFill>
              </a:rPr>
              <a:t>liés </a:t>
            </a:r>
            <a:r>
              <a:rPr lang="fr-FR" sz="2400" dirty="0">
                <a:solidFill>
                  <a:schemeClr val="tx1"/>
                </a:solidFill>
              </a:rPr>
              <a:t>à une </a:t>
            </a:r>
            <a:r>
              <a:rPr lang="fr-FR" sz="2400" dirty="0" smtClean="0">
                <a:solidFill>
                  <a:schemeClr val="tx1"/>
                </a:solidFill>
              </a:rPr>
              <a:t>HBP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Anomalie </a:t>
            </a:r>
            <a:r>
              <a:rPr lang="fr-FR" sz="2400" dirty="0">
                <a:solidFill>
                  <a:schemeClr val="tx1"/>
                </a:solidFill>
              </a:rPr>
              <a:t>à l’examen </a:t>
            </a:r>
            <a:r>
              <a:rPr lang="fr-FR" sz="2400" dirty="0" smtClean="0">
                <a:solidFill>
                  <a:schemeClr val="tx1"/>
                </a:solidFill>
              </a:rPr>
              <a:t>clinique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ECBU anormal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Traitement médical inefficace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Augmentation </a:t>
            </a:r>
            <a:r>
              <a:rPr lang="fr-FR" sz="2400" dirty="0">
                <a:solidFill>
                  <a:schemeClr val="tx1"/>
                </a:solidFill>
              </a:rPr>
              <a:t>du </a:t>
            </a:r>
            <a:r>
              <a:rPr lang="fr-FR" sz="2400" dirty="0" smtClean="0">
                <a:solidFill>
                  <a:schemeClr val="tx1"/>
                </a:solidFill>
              </a:rPr>
              <a:t>PSA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RPM &gt; 200cc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C</a:t>
            </a:r>
            <a:r>
              <a:rPr lang="fr-FR" sz="2400" dirty="0" smtClean="0">
                <a:solidFill>
                  <a:schemeClr val="tx1"/>
                </a:solidFill>
              </a:rPr>
              <a:t>omplications</a:t>
            </a:r>
            <a:endParaRPr lang="fr-FR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3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695</Words>
  <Application>Microsoft Macintosh PowerPoint</Application>
  <PresentationFormat>Présentation à l'écran (4:3)</PresentationFormat>
  <Paragraphs>110</Paragraphs>
  <Slides>13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CARCENAC</dc:creator>
  <cp:lastModifiedBy>Antoine VAN HOVE</cp:lastModifiedBy>
  <cp:revision>123</cp:revision>
  <dcterms:created xsi:type="dcterms:W3CDTF">2012-01-21T17:58:42Z</dcterms:created>
  <dcterms:modified xsi:type="dcterms:W3CDTF">2018-09-26T13:11:57Z</dcterms:modified>
</cp:coreProperties>
</file>