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491A-52B3-AE43-B3D7-66A458F93CF7}" type="datetimeFigureOut">
              <a:rPr lang="fr-FR" smtClean="0"/>
              <a:t>19/12/18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438F-390D-B042-BD01-87C02F3784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7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491A-52B3-AE43-B3D7-66A458F93CF7}" type="datetimeFigureOut">
              <a:rPr lang="fr-FR" smtClean="0"/>
              <a:t>19/12/18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438F-390D-B042-BD01-87C02F3784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43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491A-52B3-AE43-B3D7-66A458F93CF7}" type="datetimeFigureOut">
              <a:rPr lang="fr-FR" smtClean="0"/>
              <a:t>19/12/18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438F-390D-B042-BD01-87C02F3784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42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491A-52B3-AE43-B3D7-66A458F93CF7}" type="datetimeFigureOut">
              <a:rPr lang="fr-FR" smtClean="0"/>
              <a:t>19/12/18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438F-390D-B042-BD01-87C02F3784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60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491A-52B3-AE43-B3D7-66A458F93CF7}" type="datetimeFigureOut">
              <a:rPr lang="fr-FR" smtClean="0"/>
              <a:t>19/12/18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438F-390D-B042-BD01-87C02F3784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22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491A-52B3-AE43-B3D7-66A458F93CF7}" type="datetimeFigureOut">
              <a:rPr lang="fr-FR" smtClean="0"/>
              <a:t>19/12/18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438F-390D-B042-BD01-87C02F3784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93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491A-52B3-AE43-B3D7-66A458F93CF7}" type="datetimeFigureOut">
              <a:rPr lang="fr-FR" smtClean="0"/>
              <a:t>19/12/18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438F-390D-B042-BD01-87C02F3784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78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491A-52B3-AE43-B3D7-66A458F93CF7}" type="datetimeFigureOut">
              <a:rPr lang="fr-FR" smtClean="0"/>
              <a:t>19/12/18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438F-390D-B042-BD01-87C02F3784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20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491A-52B3-AE43-B3D7-66A458F93CF7}" type="datetimeFigureOut">
              <a:rPr lang="fr-FR" smtClean="0"/>
              <a:t>19/12/18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438F-390D-B042-BD01-87C02F3784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68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491A-52B3-AE43-B3D7-66A458F93CF7}" type="datetimeFigureOut">
              <a:rPr lang="fr-FR" smtClean="0"/>
              <a:t>19/12/18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438F-390D-B042-BD01-87C02F3784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11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491A-52B3-AE43-B3D7-66A458F93CF7}" type="datetimeFigureOut">
              <a:rPr lang="fr-FR" smtClean="0"/>
              <a:t>19/12/18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438F-390D-B042-BD01-87C02F3784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62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0491A-52B3-AE43-B3D7-66A458F93CF7}" type="datetimeFigureOut">
              <a:rPr lang="fr-FR" smtClean="0"/>
              <a:t>19/12/18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0438F-390D-B042-BD01-87C02F3784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53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18-12-13 à 15.33.08.pn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673" y="340037"/>
            <a:ext cx="4203743" cy="425418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46854"/>
            <a:ext cx="7772400" cy="1470025"/>
          </a:xfrm>
        </p:spPr>
        <p:txBody>
          <a:bodyPr>
            <a:normAutofit/>
          </a:bodyPr>
          <a:lstStyle/>
          <a:p>
            <a:r>
              <a:rPr lang="fr-FR" sz="6000" dirty="0" smtClean="0"/>
              <a:t>CANCER du REIN</a:t>
            </a:r>
            <a:endParaRPr lang="fr-FR" sz="6000" dirty="0"/>
          </a:p>
        </p:txBody>
      </p:sp>
      <p:pic>
        <p:nvPicPr>
          <p:cNvPr id="4" name="Picture 5" descr="C:\Users\Utilisateur\Desktop\urologie marseil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6229" y="5282670"/>
            <a:ext cx="3597275" cy="124142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48640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METASTASE: TTT MEDICAL++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/>
              <a:t>K</a:t>
            </a:r>
            <a:r>
              <a:rPr lang="fr-FR" u="sng" dirty="0" smtClean="0"/>
              <a:t> à cellules claires</a:t>
            </a:r>
          </a:p>
          <a:p>
            <a:pPr lvl="1"/>
            <a:r>
              <a:rPr lang="fr-FR" dirty="0" smtClean="0"/>
              <a:t>Thérapies ciblées++: inhibiteurs </a:t>
            </a:r>
            <a:r>
              <a:rPr lang="fr-FR" dirty="0" err="1" smtClean="0"/>
              <a:t>thyrosine</a:t>
            </a:r>
            <a:r>
              <a:rPr lang="fr-FR" dirty="0" smtClean="0"/>
              <a:t> kinase (</a:t>
            </a:r>
            <a:r>
              <a:rPr lang="fr-FR" dirty="0" err="1" smtClean="0"/>
              <a:t>Sunitinib</a:t>
            </a:r>
            <a:r>
              <a:rPr lang="fr-FR" dirty="0" smtClean="0"/>
              <a:t>++), inhibiteurs </a:t>
            </a:r>
            <a:r>
              <a:rPr lang="fr-FR" dirty="0" err="1" smtClean="0"/>
              <a:t>mTOR</a:t>
            </a:r>
            <a:endParaRPr lang="fr-FR" dirty="0" smtClean="0"/>
          </a:p>
          <a:p>
            <a:pPr lvl="1"/>
            <a:r>
              <a:rPr lang="fr-FR" dirty="0" smtClean="0"/>
              <a:t>Depuis 2015 retour de l’immunothérapie++: </a:t>
            </a:r>
            <a:r>
              <a:rPr lang="fr-FR" dirty="0" err="1" smtClean="0"/>
              <a:t>Nivolumab</a:t>
            </a:r>
            <a:r>
              <a:rPr lang="fr-FR" dirty="0" smtClean="0"/>
              <a:t> (anti PD1)</a:t>
            </a: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u="sng" dirty="0" smtClean="0"/>
              <a:t>K rein non à cellules claires:</a:t>
            </a:r>
            <a:r>
              <a:rPr lang="fr-FR" dirty="0" smtClean="0"/>
              <a:t> anti VEGF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390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LESION KYSTIQUE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4967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5 à 7% des lésions, souvent peu agressif/bas grade</a:t>
            </a:r>
          </a:p>
          <a:p>
            <a:r>
              <a:rPr lang="fr-FR" dirty="0" smtClean="0"/>
              <a:t>Pas de biopsie</a:t>
            </a:r>
          </a:p>
          <a:p>
            <a:r>
              <a:rPr lang="fr-FR" dirty="0" smtClean="0"/>
              <a:t>Classification </a:t>
            </a:r>
            <a:r>
              <a:rPr lang="fr-FR" dirty="0" err="1" smtClean="0"/>
              <a:t>Bosniak</a:t>
            </a:r>
            <a:r>
              <a:rPr lang="fr-FR" dirty="0" smtClean="0"/>
              <a:t> (scanner):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Capture d’écran 2018-12-16 à 11.35.5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2" t="45806" r="4232" b="15423"/>
          <a:stretch/>
        </p:blipFill>
        <p:spPr>
          <a:xfrm>
            <a:off x="1053436" y="2633541"/>
            <a:ext cx="1102889" cy="1049460"/>
          </a:xfrm>
          <a:prstGeom prst="rect">
            <a:avLst/>
          </a:prstGeom>
        </p:spPr>
      </p:pic>
      <p:pic>
        <p:nvPicPr>
          <p:cNvPr id="5" name="Image 4" descr="Capture d’écran 2018-12-16 à 11.36.1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3" t="44970" b="12745"/>
          <a:stretch/>
        </p:blipFill>
        <p:spPr>
          <a:xfrm>
            <a:off x="1053436" y="3900715"/>
            <a:ext cx="1105564" cy="1163001"/>
          </a:xfrm>
          <a:prstGeom prst="rect">
            <a:avLst/>
          </a:prstGeom>
        </p:spPr>
      </p:pic>
      <p:pic>
        <p:nvPicPr>
          <p:cNvPr id="6" name="Image 5" descr="Capture d’écran 2018-12-16 à 11.36.2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77" t="46023" b="13837"/>
          <a:stretch/>
        </p:blipFill>
        <p:spPr>
          <a:xfrm>
            <a:off x="1056111" y="5176604"/>
            <a:ext cx="1102889" cy="1189667"/>
          </a:xfrm>
          <a:prstGeom prst="rect">
            <a:avLst/>
          </a:prstGeom>
        </p:spPr>
      </p:pic>
      <p:pic>
        <p:nvPicPr>
          <p:cNvPr id="7" name="Image 6" descr="Capture d’écran 2018-12-16 à 11.36.54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0" t="43905" b="12601"/>
          <a:stretch/>
        </p:blipFill>
        <p:spPr>
          <a:xfrm>
            <a:off x="5276185" y="3081808"/>
            <a:ext cx="1102889" cy="1172149"/>
          </a:xfrm>
          <a:prstGeom prst="rect">
            <a:avLst/>
          </a:prstGeom>
        </p:spPr>
      </p:pic>
      <p:pic>
        <p:nvPicPr>
          <p:cNvPr id="8" name="Image 7" descr="Capture d’écran 2018-12-16 à 11.37.07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5" t="48313" b="7857"/>
          <a:stretch/>
        </p:blipFill>
        <p:spPr>
          <a:xfrm>
            <a:off x="5276185" y="4599289"/>
            <a:ext cx="1102889" cy="117214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434167" y="3002873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Kyste </a:t>
            </a:r>
            <a:r>
              <a:rPr lang="fr-FR" dirty="0" err="1" smtClean="0"/>
              <a:t>Bosniak</a:t>
            </a:r>
            <a:r>
              <a:rPr lang="fr-FR" dirty="0" smtClean="0"/>
              <a:t> 1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434167" y="4280629"/>
            <a:ext cx="228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Kyste </a:t>
            </a:r>
            <a:r>
              <a:rPr lang="fr-FR" dirty="0" err="1" smtClean="0"/>
              <a:t>Bosniak</a:t>
            </a:r>
            <a:r>
              <a:rPr lang="fr-FR" dirty="0" smtClean="0"/>
              <a:t> 2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434167" y="5586772"/>
            <a:ext cx="213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Kyste </a:t>
            </a:r>
            <a:r>
              <a:rPr lang="fr-FR" dirty="0" err="1" smtClean="0"/>
              <a:t>Bosniak</a:t>
            </a:r>
            <a:r>
              <a:rPr lang="fr-FR" dirty="0" smtClean="0"/>
              <a:t> 2F</a:t>
            </a:r>
            <a:endParaRPr lang="fr-FR" dirty="0"/>
          </a:p>
        </p:txBody>
      </p:sp>
      <p:sp>
        <p:nvSpPr>
          <p:cNvPr id="12" name="Accolade fermante 11"/>
          <p:cNvSpPr/>
          <p:nvPr/>
        </p:nvSpPr>
        <p:spPr>
          <a:xfrm>
            <a:off x="4095751" y="2797278"/>
            <a:ext cx="306916" cy="2113389"/>
          </a:xfrm>
          <a:prstGeom prst="rightBrac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444999" y="3347259"/>
            <a:ext cx="740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PAS</a:t>
            </a:r>
          </a:p>
          <a:p>
            <a:pPr algn="ctr"/>
            <a:r>
              <a:rPr lang="fr-FR" dirty="0" smtClean="0"/>
              <a:t>DE</a:t>
            </a:r>
          </a:p>
          <a:p>
            <a:pPr algn="ctr"/>
            <a:r>
              <a:rPr lang="fr-FR" dirty="0" smtClean="0"/>
              <a:t>SUIVI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927741" y="5996939"/>
            <a:ext cx="188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SURVEILLANCE</a:t>
            </a:r>
          </a:p>
        </p:txBody>
      </p:sp>
      <p:sp>
        <p:nvSpPr>
          <p:cNvPr id="15" name="Flèche à angle droit 14"/>
          <p:cNvSpPr/>
          <p:nvPr/>
        </p:nvSpPr>
        <p:spPr>
          <a:xfrm rot="5400000">
            <a:off x="2572219" y="5998846"/>
            <a:ext cx="295395" cy="279916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379074" y="3347259"/>
            <a:ext cx="2053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Kyste </a:t>
            </a:r>
            <a:r>
              <a:rPr lang="fr-FR" dirty="0" err="1" smtClean="0"/>
              <a:t>Bosniak</a:t>
            </a:r>
            <a:r>
              <a:rPr lang="fr-FR" dirty="0" smtClean="0"/>
              <a:t> 3</a:t>
            </a:r>
          </a:p>
          <a:p>
            <a:pPr algn="ctr"/>
            <a:r>
              <a:rPr lang="fr-FR" dirty="0" smtClean="0"/>
              <a:t>&gt; 50% CANCER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379074" y="4880876"/>
            <a:ext cx="2053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Kyste </a:t>
            </a:r>
            <a:r>
              <a:rPr lang="fr-FR" dirty="0" err="1" smtClean="0"/>
              <a:t>Bosniak</a:t>
            </a:r>
            <a:r>
              <a:rPr lang="fr-FR" dirty="0" smtClean="0"/>
              <a:t> 4</a:t>
            </a:r>
          </a:p>
          <a:p>
            <a:pPr algn="ctr"/>
            <a:r>
              <a:rPr lang="fr-FR" dirty="0" smtClean="0"/>
              <a:t>&gt; 90% CANCER</a:t>
            </a:r>
            <a:endParaRPr lang="fr-FR" dirty="0"/>
          </a:p>
        </p:txBody>
      </p:sp>
      <p:sp>
        <p:nvSpPr>
          <p:cNvPr id="18" name="Accolade fermante 17"/>
          <p:cNvSpPr/>
          <p:nvPr/>
        </p:nvSpPr>
        <p:spPr>
          <a:xfrm>
            <a:off x="8278782" y="3428047"/>
            <a:ext cx="306916" cy="2113389"/>
          </a:xfrm>
          <a:prstGeom prst="rightBrac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686800" y="3186115"/>
            <a:ext cx="33276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</a:t>
            </a:r>
          </a:p>
          <a:p>
            <a:r>
              <a:rPr lang="fr-FR" dirty="0" smtClean="0"/>
              <a:t>H</a:t>
            </a:r>
            <a:br>
              <a:rPr lang="fr-FR" dirty="0" smtClean="0"/>
            </a:br>
            <a:r>
              <a:rPr lang="fr-FR" dirty="0" smtClean="0"/>
              <a:t>I</a:t>
            </a:r>
            <a:br>
              <a:rPr lang="fr-FR" dirty="0" smtClean="0"/>
            </a:br>
            <a:r>
              <a:rPr lang="fr-FR" dirty="0" smtClean="0"/>
              <a:t>R</a:t>
            </a:r>
            <a:br>
              <a:rPr lang="fr-FR" dirty="0" smtClean="0"/>
            </a:br>
            <a:r>
              <a:rPr lang="fr-FR" dirty="0" smtClean="0"/>
              <a:t>U</a:t>
            </a:r>
            <a:br>
              <a:rPr lang="fr-FR" dirty="0" smtClean="0"/>
            </a:br>
            <a:r>
              <a:rPr lang="fr-FR" dirty="0" smtClean="0"/>
              <a:t>R</a:t>
            </a:r>
            <a:br>
              <a:rPr lang="fr-FR" dirty="0" smtClean="0"/>
            </a:br>
            <a:r>
              <a:rPr lang="fr-FR" dirty="0" smtClean="0"/>
              <a:t>G</a:t>
            </a:r>
            <a:br>
              <a:rPr lang="fr-FR" dirty="0" smtClean="0"/>
            </a:br>
            <a:r>
              <a:rPr lang="fr-FR" dirty="0" smtClean="0"/>
              <a:t>I</a:t>
            </a:r>
            <a:br>
              <a:rPr lang="fr-FR" dirty="0" smtClean="0"/>
            </a:br>
            <a:r>
              <a:rPr lang="fr-FR" dirty="0" smtClean="0"/>
              <a:t>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0328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SURVEILLANCE</a:t>
            </a:r>
            <a:endParaRPr lang="fr-FR" dirty="0"/>
          </a:p>
        </p:txBody>
      </p:sp>
      <p:pic>
        <p:nvPicPr>
          <p:cNvPr id="4" name="Espace réservé du contenu 3" descr="Capture d’écran 2018-12-16 à 11.56.0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249" b="-472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3526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Epidémiologie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14000 nouveaux cas, 4700 décès (2017)</a:t>
            </a:r>
          </a:p>
          <a:p>
            <a:r>
              <a:rPr lang="fr-FR" dirty="0" smtClean="0"/>
              <a:t>Incidence augmente, mortalité diminue</a:t>
            </a:r>
          </a:p>
          <a:p>
            <a:r>
              <a:rPr lang="fr-FR" u="sng" dirty="0" err="1" smtClean="0"/>
              <a:t>FdR</a:t>
            </a:r>
            <a:r>
              <a:rPr lang="fr-FR" u="sng" dirty="0" smtClean="0"/>
              <a:t>:</a:t>
            </a:r>
            <a:r>
              <a:rPr lang="fr-FR" dirty="0" smtClean="0"/>
              <a:t> </a:t>
            </a:r>
            <a:r>
              <a:rPr lang="fr-FR" sz="2800" dirty="0" smtClean="0"/>
              <a:t>tabac, âge, obésité +/- HTA, </a:t>
            </a:r>
            <a:r>
              <a:rPr lang="fr-FR" sz="2800" dirty="0" err="1" smtClean="0"/>
              <a:t>ins</a:t>
            </a:r>
            <a:r>
              <a:rPr lang="fr-FR" sz="2800" dirty="0" smtClean="0"/>
              <a:t>. rénale chronique</a:t>
            </a:r>
          </a:p>
          <a:p>
            <a:r>
              <a:rPr lang="fr-FR" sz="2800" u="sng" dirty="0" smtClean="0"/>
              <a:t>Histologie:</a:t>
            </a:r>
          </a:p>
          <a:p>
            <a:pPr lvl="1"/>
            <a:r>
              <a:rPr lang="fr-FR" sz="2400" dirty="0" smtClean="0"/>
              <a:t>70 % carcinome à cellules claires</a:t>
            </a:r>
          </a:p>
          <a:p>
            <a:pPr lvl="1"/>
            <a:r>
              <a:rPr lang="fr-FR" sz="2400" dirty="0" smtClean="0"/>
              <a:t>15 % carcinome papillaire </a:t>
            </a:r>
            <a:r>
              <a:rPr lang="fr-FR" sz="2000" dirty="0" smtClean="0"/>
              <a:t>(ex </a:t>
            </a:r>
            <a:r>
              <a:rPr lang="fr-FR" sz="2000" dirty="0" err="1" smtClean="0"/>
              <a:t>tubulo</a:t>
            </a:r>
            <a:r>
              <a:rPr lang="fr-FR" sz="2000" dirty="0" smtClean="0"/>
              <a:t>-papillaires)</a:t>
            </a:r>
          </a:p>
          <a:p>
            <a:pPr lvl="1"/>
            <a:r>
              <a:rPr lang="fr-FR" sz="2400" dirty="0" smtClean="0"/>
              <a:t>5 % carcinomes </a:t>
            </a:r>
            <a:r>
              <a:rPr lang="fr-FR" sz="2400" dirty="0" err="1" smtClean="0"/>
              <a:t>chromophobe</a:t>
            </a:r>
            <a:endParaRPr lang="fr-FR" sz="2400" dirty="0" smtClean="0"/>
          </a:p>
          <a:p>
            <a:pPr lvl="1"/>
            <a:r>
              <a:rPr lang="fr-FR" sz="2400" dirty="0" err="1" smtClean="0"/>
              <a:t>T</a:t>
            </a:r>
            <a:r>
              <a:rPr lang="fr-FR" sz="2400" dirty="0" smtClean="0"/>
              <a:t>. bénignes: </a:t>
            </a:r>
            <a:r>
              <a:rPr lang="fr-FR" sz="2400" dirty="0" err="1" smtClean="0"/>
              <a:t>angiomyolipome</a:t>
            </a:r>
            <a:r>
              <a:rPr lang="fr-FR" sz="2400" dirty="0" smtClean="0"/>
              <a:t> (AML), </a:t>
            </a:r>
            <a:r>
              <a:rPr lang="fr-FR" sz="2400" dirty="0" err="1" smtClean="0"/>
              <a:t>oncocytome</a:t>
            </a:r>
            <a:r>
              <a:rPr lang="fr-FR" sz="2400" dirty="0" smtClean="0"/>
              <a:t>, kyste </a:t>
            </a:r>
            <a:r>
              <a:rPr lang="fr-FR" sz="2400" dirty="0" err="1"/>
              <a:t>B</a:t>
            </a:r>
            <a:r>
              <a:rPr lang="fr-FR" sz="2400" dirty="0" err="1" smtClean="0"/>
              <a:t>osniak</a:t>
            </a:r>
            <a:r>
              <a:rPr lang="fr-FR" sz="2400" dirty="0" smtClean="0"/>
              <a:t> 1 et 2</a:t>
            </a:r>
          </a:p>
          <a:p>
            <a:pPr marL="0" indent="0">
              <a:buNone/>
            </a:pPr>
            <a:endParaRPr lang="fr-FR" sz="2800" dirty="0" smtClean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0436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PONCTION BIOPSIE RENALE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Question d’école</a:t>
            </a:r>
            <a:r>
              <a:rPr lang="mr-IN" dirty="0" smtClean="0"/>
              <a:t>…</a:t>
            </a:r>
            <a:r>
              <a:rPr lang="fr-FR" dirty="0" smtClean="0"/>
              <a:t> mais très facilement réalisée à Marseille.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u="sng" dirty="0" smtClean="0"/>
              <a:t>Indications:</a:t>
            </a:r>
            <a:r>
              <a:rPr lang="fr-FR" dirty="0" smtClean="0"/>
              <a:t> </a:t>
            </a:r>
            <a:r>
              <a:rPr lang="fr-FR" sz="2800" dirty="0" smtClean="0"/>
              <a:t>surveillance active, </a:t>
            </a:r>
            <a:r>
              <a:rPr lang="fr-FR" sz="2800" dirty="0" err="1" smtClean="0"/>
              <a:t>ttt</a:t>
            </a:r>
            <a:r>
              <a:rPr lang="fr-FR" sz="2800" dirty="0" smtClean="0"/>
              <a:t> ablatif (radiofréquence -RF- ou cryothérapie), avant </a:t>
            </a:r>
            <a:r>
              <a:rPr lang="fr-FR" sz="2800" dirty="0" err="1" smtClean="0"/>
              <a:t>ttt</a:t>
            </a:r>
            <a:r>
              <a:rPr lang="fr-FR" sz="2800" dirty="0" smtClean="0"/>
              <a:t> systémique si aucune chirurgie prévue, avant néphrectomie partielle compliquée</a:t>
            </a:r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u="sng" dirty="0" smtClean="0"/>
              <a:t>Contre-indications:</a:t>
            </a:r>
            <a:r>
              <a:rPr lang="fr-FR" dirty="0" smtClean="0"/>
              <a:t> </a:t>
            </a:r>
            <a:r>
              <a:rPr lang="fr-FR" sz="2800" dirty="0" smtClean="0"/>
              <a:t>suspicion </a:t>
            </a:r>
            <a:r>
              <a:rPr lang="fr-FR" sz="2800" dirty="0" err="1" smtClean="0"/>
              <a:t>T</a:t>
            </a:r>
            <a:r>
              <a:rPr lang="fr-FR" sz="2800" dirty="0" smtClean="0"/>
              <a:t>. </a:t>
            </a:r>
            <a:r>
              <a:rPr lang="fr-FR" sz="2800" dirty="0" err="1" smtClean="0"/>
              <a:t>urothéliale</a:t>
            </a:r>
            <a:r>
              <a:rPr lang="fr-FR" sz="2800" dirty="0" smtClean="0"/>
              <a:t>, </a:t>
            </a:r>
            <a:r>
              <a:rPr lang="fr-FR" sz="2800" dirty="0" err="1" smtClean="0"/>
              <a:t>T</a:t>
            </a:r>
            <a:r>
              <a:rPr lang="fr-FR" sz="2800" dirty="0" smtClean="0"/>
              <a:t>. kystique sans bourgeon tissulaire, AML</a:t>
            </a:r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dirty="0" smtClean="0"/>
              <a:t>Sous contrôle scanner ou échographique sous anesthésie locale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702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CANCER REIN LOCALISE: CHIRURGIE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8990194" cy="4525963"/>
          </a:xfrm>
        </p:spPr>
        <p:txBody>
          <a:bodyPr>
            <a:normAutofit fontScale="70000" lnSpcReduction="20000"/>
          </a:bodyPr>
          <a:lstStyle/>
          <a:p>
            <a:r>
              <a:rPr lang="fr-FR" dirty="0" err="1" smtClean="0"/>
              <a:t>Ttt</a:t>
            </a:r>
            <a:r>
              <a:rPr lang="fr-FR" dirty="0" smtClean="0"/>
              <a:t> référence= </a:t>
            </a:r>
            <a:r>
              <a:rPr lang="fr-FR" u="sng" dirty="0" smtClean="0"/>
              <a:t>chirurgie si possible conservatrice (tumorectomie ou néphrectomie partielle)</a:t>
            </a:r>
          </a:p>
          <a:p>
            <a:pPr lvl="1"/>
            <a:r>
              <a:rPr lang="fr-FR" dirty="0" smtClean="0"/>
              <a:t>Durée </a:t>
            </a:r>
            <a:r>
              <a:rPr lang="fr-FR" dirty="0"/>
              <a:t>opératoire, diminution durée ischémie chaude: robot = </a:t>
            </a:r>
            <a:r>
              <a:rPr lang="fr-FR" dirty="0" err="1"/>
              <a:t>laparo</a:t>
            </a:r>
            <a:r>
              <a:rPr lang="fr-FR" dirty="0"/>
              <a:t> &gt; (fait mieux) </a:t>
            </a:r>
            <a:r>
              <a:rPr lang="fr-FR" dirty="0" err="1"/>
              <a:t>coelio</a:t>
            </a:r>
            <a:endParaRPr lang="fr-FR" dirty="0"/>
          </a:p>
          <a:p>
            <a:pPr lvl="1"/>
            <a:r>
              <a:rPr lang="fr-FR" dirty="0"/>
              <a:t>Saignement, DMS: robot &gt; </a:t>
            </a:r>
            <a:r>
              <a:rPr lang="fr-FR" dirty="0" err="1"/>
              <a:t>laparo</a:t>
            </a:r>
            <a:endParaRPr lang="fr-FR" dirty="0"/>
          </a:p>
          <a:p>
            <a:pPr lvl="1"/>
            <a:r>
              <a:rPr lang="fr-FR" dirty="0"/>
              <a:t>Récidive: robot = </a:t>
            </a:r>
            <a:r>
              <a:rPr lang="fr-FR" dirty="0" err="1"/>
              <a:t>laparo</a:t>
            </a:r>
            <a:endParaRPr lang="fr-FR" dirty="0"/>
          </a:p>
          <a:p>
            <a:pPr lvl="1"/>
            <a:r>
              <a:rPr lang="mr-IN" dirty="0"/>
              <a:t>…</a:t>
            </a:r>
            <a:r>
              <a:rPr lang="fr-FR" dirty="0"/>
              <a:t> au final </a:t>
            </a:r>
            <a:r>
              <a:rPr lang="fr-FR" b="1" dirty="0"/>
              <a:t>la robotique est la plus adaptée à la chirurgie </a:t>
            </a:r>
            <a:r>
              <a:rPr lang="fr-FR" b="1" dirty="0" smtClean="0"/>
              <a:t>partielle</a:t>
            </a: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u="sng" dirty="0" smtClean="0"/>
              <a:t>Néphrectomie élargie:</a:t>
            </a:r>
            <a:r>
              <a:rPr lang="fr-FR" dirty="0" smtClean="0"/>
              <a:t> impossibilité technique </a:t>
            </a:r>
            <a:r>
              <a:rPr lang="fr-FR" dirty="0" err="1" smtClean="0"/>
              <a:t>chir</a:t>
            </a:r>
            <a:r>
              <a:rPr lang="fr-FR" dirty="0" smtClean="0"/>
              <a:t>. conservatrice, </a:t>
            </a:r>
            <a:r>
              <a:rPr lang="fr-FR" dirty="0" err="1" smtClean="0"/>
              <a:t>T</a:t>
            </a:r>
            <a:r>
              <a:rPr lang="fr-FR" dirty="0" smtClean="0"/>
              <a:t>. localement avancée (envahissement organes de voisinage, thrombus cave)</a:t>
            </a:r>
          </a:p>
          <a:p>
            <a:pPr marL="0" indent="0">
              <a:buNone/>
            </a:pPr>
            <a:endParaRPr lang="fr-FR" u="sng" dirty="0" smtClean="0"/>
          </a:p>
          <a:p>
            <a:r>
              <a:rPr lang="fr-FR" dirty="0" smtClean="0"/>
              <a:t>Importance effet centre pour favoriser la chirurgie conservatrice: </a:t>
            </a:r>
          </a:p>
          <a:p>
            <a:pPr lvl="1"/>
            <a:r>
              <a:rPr lang="fr-FR" dirty="0" smtClean="0"/>
              <a:t>activité </a:t>
            </a:r>
            <a:r>
              <a:rPr lang="fr-FR" dirty="0" err="1" smtClean="0"/>
              <a:t>cancero</a:t>
            </a:r>
            <a:r>
              <a:rPr lang="fr-FR" dirty="0" smtClean="0"/>
              <a:t> rein Hôpital Européen 2018: 49 chirurgie partielles toutes par voie robotique, 21 néphrectomies élargies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136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751" y="274638"/>
            <a:ext cx="8879416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LOMBOSCOPIE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Voie d’abord rétro-péritonéale</a:t>
            </a:r>
          </a:p>
          <a:p>
            <a:r>
              <a:rPr lang="fr-FR" dirty="0" smtClean="0"/>
              <a:t>Technique peu développée permettant un abord plus facile pour les tumeurs postérieures ou si laparotomie multiples.               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Accès </a:t>
            </a:r>
            <a:r>
              <a:rPr lang="fr-FR" dirty="0"/>
              <a:t>direct à l’artère rénale située en arrière de la </a:t>
            </a:r>
            <a:r>
              <a:rPr lang="fr-FR" dirty="0" smtClean="0"/>
              <a:t>veine</a:t>
            </a:r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/>
              <a:t>3</a:t>
            </a:r>
            <a:r>
              <a:rPr lang="fr-FR" dirty="0" smtClean="0"/>
              <a:t> premières procédures réalisées sur l’hôpital Européen ou l’on souhaite développer cette technique. </a:t>
            </a:r>
            <a:endParaRPr lang="fr-FR" dirty="0"/>
          </a:p>
        </p:txBody>
      </p:sp>
      <p:pic>
        <p:nvPicPr>
          <p:cNvPr id="6" name="Image 5" descr="Capture d’écran 2018-12-16 à 12.13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54" y="2881922"/>
            <a:ext cx="2926079" cy="2582265"/>
          </a:xfrm>
          <a:prstGeom prst="rect">
            <a:avLst/>
          </a:prstGeom>
        </p:spPr>
      </p:pic>
      <p:pic>
        <p:nvPicPr>
          <p:cNvPr id="7" name="Image 6" descr="Capture d’écran 2018-12-16 à 12.22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17" y="2852530"/>
            <a:ext cx="3133119" cy="261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35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TUMEUR &lt;3CM: TTT ABLATIF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FR" sz="3800" u="sng" dirty="0" smtClean="0"/>
              <a:t>Radiofréquence (RF):</a:t>
            </a:r>
            <a:r>
              <a:rPr lang="fr-FR" sz="3800" dirty="0" smtClean="0"/>
              <a:t> induction d’une coagulation thermique par l’application </a:t>
            </a:r>
            <a:r>
              <a:rPr lang="fr-FR" sz="3800" dirty="0" err="1" smtClean="0"/>
              <a:t>intratumorale</a:t>
            </a:r>
            <a:r>
              <a:rPr lang="fr-FR" sz="3800" dirty="0" smtClean="0"/>
              <a:t> de rayonnements électromagnétique.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r>
              <a:rPr lang="fr-FR" sz="3800" u="sng" dirty="0" smtClean="0"/>
              <a:t>Cryothérapie (CT):</a:t>
            </a:r>
            <a:r>
              <a:rPr lang="fr-FR" sz="3800" dirty="0" smtClean="0"/>
              <a:t> mise en place d’une ou plusieurs </a:t>
            </a:r>
            <a:r>
              <a:rPr lang="fr-FR" sz="3800" dirty="0" err="1" smtClean="0"/>
              <a:t>cryosonde</a:t>
            </a:r>
            <a:r>
              <a:rPr lang="fr-FR" sz="3800" dirty="0" smtClean="0"/>
              <a:t> dans la tumeur afin d’entraîner la congélation des tissus (« </a:t>
            </a:r>
            <a:r>
              <a:rPr lang="fr-FR" sz="3800" dirty="0" err="1" smtClean="0"/>
              <a:t>ice</a:t>
            </a:r>
            <a:r>
              <a:rPr lang="fr-FR" sz="3800" dirty="0" smtClean="0"/>
              <a:t> </a:t>
            </a:r>
            <a:r>
              <a:rPr lang="fr-FR" sz="3800" dirty="0" err="1" smtClean="0"/>
              <a:t>ball</a:t>
            </a:r>
            <a:r>
              <a:rPr lang="fr-FR" sz="3800" dirty="0" smtClean="0"/>
              <a:t> ») 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/>
              <a:t>.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Capture d’écran 2018-12-16 à 10.2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71" y="2148668"/>
            <a:ext cx="1789108" cy="1590318"/>
          </a:xfrm>
          <a:prstGeom prst="rect">
            <a:avLst/>
          </a:prstGeom>
        </p:spPr>
      </p:pic>
      <p:pic>
        <p:nvPicPr>
          <p:cNvPr id="5" name="Image 4" descr="Capture d’écran 2018-12-16 à 10.29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769" y="2387490"/>
            <a:ext cx="2631093" cy="1119614"/>
          </a:xfrm>
          <a:prstGeom prst="rect">
            <a:avLst/>
          </a:prstGeom>
        </p:spPr>
      </p:pic>
      <p:pic>
        <p:nvPicPr>
          <p:cNvPr id="6" name="Image 5" descr="Capture d’écran 2018-12-16 à 10.41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6" y="4477602"/>
            <a:ext cx="2070749" cy="2061559"/>
          </a:xfrm>
          <a:prstGeom prst="rect">
            <a:avLst/>
          </a:prstGeom>
        </p:spPr>
      </p:pic>
      <p:pic>
        <p:nvPicPr>
          <p:cNvPr id="7" name="Image 6" descr="Capture d’écran 2018-12-16 à 10.42.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044" y="4478763"/>
            <a:ext cx="2063450" cy="2060398"/>
          </a:xfrm>
          <a:prstGeom prst="rect">
            <a:avLst/>
          </a:prstGeom>
        </p:spPr>
      </p:pic>
      <p:pic>
        <p:nvPicPr>
          <p:cNvPr id="8" name="Image 7" descr="Capture d’écran 2018-12-16 à 10.40.5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21" y="4478763"/>
            <a:ext cx="2764584" cy="2060398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1579308" y="5249333"/>
            <a:ext cx="314989" cy="34930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24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TTT ABLATIF: INDICATIONS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Chirurgie contre indiquée/périlleuse</a:t>
            </a:r>
          </a:p>
          <a:p>
            <a:r>
              <a:rPr lang="fr-FR" dirty="0" smtClean="0"/>
              <a:t>Tumeur &lt; 3cm</a:t>
            </a:r>
          </a:p>
          <a:p>
            <a:r>
              <a:rPr lang="fr-FR" dirty="0" smtClean="0"/>
              <a:t>Comorbidités</a:t>
            </a:r>
          </a:p>
          <a:p>
            <a:r>
              <a:rPr lang="fr-FR" dirty="0" smtClean="0"/>
              <a:t>Tumeurs multiples</a:t>
            </a:r>
          </a:p>
          <a:p>
            <a:r>
              <a:rPr lang="fr-FR" dirty="0" smtClean="0"/>
              <a:t>Rein unique/insuffisance rénale </a:t>
            </a:r>
            <a:r>
              <a:rPr lang="fr-FR" dirty="0" err="1" smtClean="0"/>
              <a:t>pré-existante</a:t>
            </a:r>
            <a:endParaRPr lang="fr-FR" dirty="0" smtClean="0"/>
          </a:p>
          <a:p>
            <a:r>
              <a:rPr lang="fr-FR" dirty="0" smtClean="0"/>
              <a:t>Récidive après tumorectomie</a:t>
            </a:r>
          </a:p>
          <a:p>
            <a:r>
              <a:rPr lang="fr-FR" dirty="0" smtClean="0"/>
              <a:t>Tumeur sinusale</a:t>
            </a:r>
          </a:p>
          <a:p>
            <a:endParaRPr lang="fr-FR" dirty="0"/>
          </a:p>
          <a:p>
            <a:r>
              <a:rPr lang="fr-FR" dirty="0" smtClean="0"/>
              <a:t>La CT permet de traiter des lésions adjacents aux vaisseaux ou à la voie excrétrice mais à un coût supérieur à la RF.</a:t>
            </a:r>
          </a:p>
          <a:p>
            <a:endParaRPr lang="fr-FR" dirty="0"/>
          </a:p>
          <a:p>
            <a:r>
              <a:rPr lang="fr-FR" dirty="0" smtClean="0"/>
              <a:t>En 2018, 7 RF ont été pratiquées sur l’Hôpital Européen et les 2 premières CT on été réalisées début décembre (acquisition matériel en 2019)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5586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CANCER REIN LOCALISE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Possibilité de </a:t>
            </a:r>
            <a:r>
              <a:rPr lang="fr-FR" u="sng" dirty="0" smtClean="0"/>
              <a:t>Surveillance Active </a:t>
            </a:r>
            <a:r>
              <a:rPr lang="fr-FR" dirty="0" smtClean="0"/>
              <a:t>chez le sujet âgé ou avec de grosses comorbidités pour les petite lésion</a:t>
            </a:r>
          </a:p>
          <a:p>
            <a:endParaRPr lang="fr-FR" dirty="0"/>
          </a:p>
          <a:p>
            <a:r>
              <a:rPr lang="fr-FR" dirty="0" smtClean="0"/>
              <a:t>Pas de place pour le traitement néo-adjuvant ou adjuvant actuellement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789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CANCER REIN METASTATIQUE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Groupes pronostiques (critères MSKCC, Heng): bon, intermédiaire, mauvais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Néphrectomie </a:t>
            </a:r>
            <a:r>
              <a:rPr lang="fr-FR" dirty="0" err="1" smtClean="0"/>
              <a:t>cytoréductrice</a:t>
            </a:r>
            <a:r>
              <a:rPr lang="fr-FR" dirty="0" smtClean="0"/>
              <a:t>:</a:t>
            </a:r>
          </a:p>
          <a:p>
            <a:pPr lvl="1"/>
            <a:r>
              <a:rPr lang="fr-FR" dirty="0"/>
              <a:t>Donnée importante en 2018 avec les résultats de l’essai CARMENA (AFU) = indication </a:t>
            </a:r>
            <a:r>
              <a:rPr lang="fr-FR" dirty="0" smtClean="0"/>
              <a:t>persistante seulement </a:t>
            </a:r>
            <a:r>
              <a:rPr lang="fr-FR" dirty="0"/>
              <a:t>chez patient en bon EG pour maladie de bon pronostic avec volume tumoral rénal important (&gt;80%</a:t>
            </a:r>
            <a:r>
              <a:rPr lang="fr-FR" dirty="0" smtClean="0"/>
              <a:t>)</a:t>
            </a: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err="1" smtClean="0"/>
              <a:t>Métastasectomie</a:t>
            </a:r>
            <a:r>
              <a:rPr lang="fr-FR" dirty="0"/>
              <a:t> </a:t>
            </a:r>
            <a:r>
              <a:rPr lang="fr-FR" dirty="0" smtClean="0"/>
              <a:t>si lésion unique </a:t>
            </a:r>
            <a:r>
              <a:rPr lang="fr-FR" dirty="0" err="1" smtClean="0"/>
              <a:t>résécable</a:t>
            </a:r>
            <a:r>
              <a:rPr lang="fr-FR" dirty="0" smtClean="0"/>
              <a:t>, possibilité de Radiothérapie sur </a:t>
            </a:r>
            <a:r>
              <a:rPr lang="fr-FR" dirty="0" err="1" smtClean="0"/>
              <a:t>oligo</a:t>
            </a:r>
            <a:r>
              <a:rPr lang="fr-FR" dirty="0" smtClean="0"/>
              <a:t>-métastatique</a:t>
            </a:r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110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626</Words>
  <Application>Microsoft Macintosh PowerPoint</Application>
  <PresentationFormat>Présentation à l'écran (4:3)</PresentationFormat>
  <Paragraphs>132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CANCER du REIN</vt:lpstr>
      <vt:lpstr>Epidémiologie</vt:lpstr>
      <vt:lpstr>PONCTION BIOPSIE RENALE</vt:lpstr>
      <vt:lpstr>CANCER REIN LOCALISE: CHIRURGIE</vt:lpstr>
      <vt:lpstr>LOMBOSCOPIE</vt:lpstr>
      <vt:lpstr>TUMEUR &lt;3CM: TTT ABLATIF</vt:lpstr>
      <vt:lpstr>TTT ABLATIF: INDICATIONS</vt:lpstr>
      <vt:lpstr>CANCER REIN LOCALISE</vt:lpstr>
      <vt:lpstr>CANCER REIN METASTATIQUE</vt:lpstr>
      <vt:lpstr>METASTASE: TTT MEDICAL++</vt:lpstr>
      <vt:lpstr>LESION KYSTIQUE</vt:lpstr>
      <vt:lpstr>SURVEILLANCE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du REIN</dc:title>
  <dc:creator>Antoine VAN HOVE</dc:creator>
  <cp:lastModifiedBy>Antoine VAN HOVE</cp:lastModifiedBy>
  <cp:revision>21</cp:revision>
  <dcterms:created xsi:type="dcterms:W3CDTF">2018-12-13T14:26:55Z</dcterms:created>
  <dcterms:modified xsi:type="dcterms:W3CDTF">2018-12-19T14:40:11Z</dcterms:modified>
</cp:coreProperties>
</file>