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38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67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13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12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3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15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51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8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28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78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F4219-056B-6B41-B823-74766AD813C5}" type="datetimeFigureOut">
              <a:rPr lang="fr-FR" smtClean="0"/>
              <a:t>27/06/19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5F0E-B995-AA41-97C0-1DD44A5480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89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68976"/>
            <a:ext cx="7772400" cy="1470025"/>
          </a:xfrm>
        </p:spPr>
        <p:txBody>
          <a:bodyPr/>
          <a:lstStyle/>
          <a:p>
            <a:r>
              <a:rPr lang="fr-FR" dirty="0" smtClean="0"/>
              <a:t>La maladie de LAPEYRONIE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>
              <a:effectLst/>
            </a:endParaRPr>
          </a:p>
        </p:txBody>
      </p:sp>
      <p:pic>
        <p:nvPicPr>
          <p:cNvPr id="4" name="Image 3" descr="Capture d’écran 2019-06-27 à 15.07.2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6" y="3886200"/>
            <a:ext cx="4354966" cy="2503365"/>
          </a:xfrm>
          <a:prstGeom prst="rect">
            <a:avLst/>
          </a:prstGeom>
        </p:spPr>
      </p:pic>
      <p:pic>
        <p:nvPicPr>
          <p:cNvPr id="5" name="Image 4" descr="Capture d’écran 2019-06-27 à 15.07.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86200"/>
            <a:ext cx="2473739" cy="2503365"/>
          </a:xfrm>
          <a:prstGeom prst="rect">
            <a:avLst/>
          </a:prstGeom>
        </p:spPr>
      </p:pic>
      <p:pic>
        <p:nvPicPr>
          <p:cNvPr id="8" name="Picture 5" descr="C:\Users\Utilisateur\Desktop\urologie marseill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769" y="273346"/>
            <a:ext cx="3162793" cy="109148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9" name="Image 8" descr="logo H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46" y="273345"/>
            <a:ext cx="4156614" cy="109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176"/>
            <a:ext cx="8229600" cy="1143000"/>
          </a:xfrm>
        </p:spPr>
        <p:txBody>
          <a:bodyPr/>
          <a:lstStyle/>
          <a:p>
            <a:r>
              <a:rPr lang="fr-FR" dirty="0" err="1" smtClean="0"/>
              <a:t>Epidemiologie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76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u="sng" dirty="0" smtClean="0"/>
              <a:t>Prévalence: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0,4 à 9% </a:t>
            </a:r>
            <a:r>
              <a:rPr lang="fr-FR" dirty="0" smtClean="0"/>
              <a:t>des hommes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u="sng" dirty="0" err="1" smtClean="0"/>
              <a:t>FdR</a:t>
            </a:r>
            <a:r>
              <a:rPr lang="fr-FR" u="sng" dirty="0" smtClean="0"/>
              <a:t>:</a:t>
            </a:r>
            <a:r>
              <a:rPr lang="fr-FR" dirty="0" smtClean="0"/>
              <a:t>  </a:t>
            </a:r>
          </a:p>
          <a:p>
            <a:pPr lvl="1"/>
            <a:r>
              <a:rPr lang="fr-FR" dirty="0" smtClean="0"/>
              <a:t>Diabète, dysfonction érectile, dyslipidémie, HTA, cardiopathie ischémique, tabac, alcool</a:t>
            </a:r>
          </a:p>
          <a:p>
            <a:pPr lvl="1"/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M. </a:t>
            </a:r>
            <a:r>
              <a:rPr lang="fr-FR" dirty="0" err="1" smtClean="0">
                <a:solidFill>
                  <a:srgbClr val="FF0000"/>
                </a:solidFill>
              </a:rPr>
              <a:t>Dupuytren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(9 à 39% de </a:t>
            </a:r>
            <a:r>
              <a:rPr lang="fr-FR" dirty="0" err="1" smtClean="0"/>
              <a:t>Lapeyronie</a:t>
            </a:r>
            <a:r>
              <a:rPr lang="fr-FR" dirty="0" smtClean="0"/>
              <a:t> ont un </a:t>
            </a:r>
            <a:r>
              <a:rPr lang="fr-FR" dirty="0" err="1" smtClean="0"/>
              <a:t>Dupuytren</a:t>
            </a:r>
            <a:r>
              <a:rPr lang="fr-FR" dirty="0" smtClean="0"/>
              <a:t>, 4% des </a:t>
            </a:r>
            <a:r>
              <a:rPr lang="fr-FR" dirty="0" err="1" smtClean="0"/>
              <a:t>Dupuytren</a:t>
            </a:r>
            <a:r>
              <a:rPr lang="fr-FR" dirty="0" smtClean="0"/>
              <a:t> ont un </a:t>
            </a:r>
            <a:r>
              <a:rPr lang="fr-FR" dirty="0" err="1" smtClean="0"/>
              <a:t>Lapeyronie</a:t>
            </a:r>
            <a:r>
              <a:rPr lang="fr-FR" dirty="0" smtClean="0"/>
              <a:t>)</a:t>
            </a:r>
          </a:p>
          <a:p>
            <a:r>
              <a:rPr lang="fr-FR" u="sng" dirty="0" smtClean="0"/>
              <a:t>Age survenue: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55 à 60 ans </a:t>
            </a:r>
            <a:r>
              <a:rPr lang="fr-FR" dirty="0" smtClean="0"/>
              <a:t>mais possible plus tôt.</a:t>
            </a:r>
          </a:p>
          <a:p>
            <a:r>
              <a:rPr lang="fr-FR" u="sng" dirty="0" smtClean="0"/>
              <a:t>Etiologie inconnue: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microtraumatisme</a:t>
            </a:r>
            <a:r>
              <a:rPr lang="fr-FR" dirty="0" smtClean="0"/>
              <a:t> de la tunique albuginée associés à une réponse inflammatoire prolongée</a:t>
            </a:r>
          </a:p>
        </p:txBody>
      </p:sp>
    </p:spTree>
    <p:extLst>
      <p:ext uri="{BB962C8B-B14F-4D97-AF65-F5344CB8AC3E}">
        <p14:creationId xmlns:p14="http://schemas.microsoft.com/office/powerpoint/2010/main" val="1912767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Physiopathologie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2 PHASES: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Phase aigue inflammatoire </a:t>
            </a:r>
            <a:r>
              <a:rPr lang="fr-FR" dirty="0" smtClean="0"/>
              <a:t>, douloureuse  (350 45% des cas)avec apparition de </a:t>
            </a:r>
            <a:r>
              <a:rPr lang="fr-FR" b="1" dirty="0" smtClean="0"/>
              <a:t>nodule</a:t>
            </a:r>
            <a:r>
              <a:rPr lang="fr-FR" dirty="0" smtClean="0"/>
              <a:t> et d’une </a:t>
            </a:r>
            <a:r>
              <a:rPr lang="fr-FR" b="1" dirty="0" smtClean="0"/>
              <a:t>courbure</a:t>
            </a:r>
            <a:r>
              <a:rPr lang="fr-FR" dirty="0" smtClean="0"/>
              <a:t> qui s’accentue le plus souvent durant cette phase. </a:t>
            </a:r>
          </a:p>
          <a:p>
            <a:pPr lvl="1"/>
            <a:r>
              <a:rPr lang="fr-FR" dirty="0" smtClean="0"/>
              <a:t>Puis une </a:t>
            </a:r>
            <a:r>
              <a:rPr lang="fr-FR" dirty="0" smtClean="0">
                <a:solidFill>
                  <a:srgbClr val="FF0000"/>
                </a:solidFill>
              </a:rPr>
              <a:t>phase chronique et fibreuse</a:t>
            </a:r>
            <a:r>
              <a:rPr lang="fr-FR" dirty="0" smtClean="0"/>
              <a:t>. Disparition de la douleur dans 90% des cas, </a:t>
            </a:r>
            <a:r>
              <a:rPr lang="fr-FR" b="1" dirty="0" smtClean="0"/>
              <a:t>stabilisation</a:t>
            </a:r>
            <a:r>
              <a:rPr lang="fr-FR" dirty="0" smtClean="0"/>
              <a:t> de la courbure le plus souvent (amélioration rare). Description fréquente d’une </a:t>
            </a:r>
            <a:r>
              <a:rPr lang="fr-FR" b="1" dirty="0" smtClean="0"/>
              <a:t>rétractation</a:t>
            </a:r>
            <a:r>
              <a:rPr lang="fr-FR" dirty="0" smtClean="0"/>
              <a:t> de la verge associée.</a:t>
            </a:r>
          </a:p>
        </p:txBody>
      </p:sp>
    </p:spTree>
    <p:extLst>
      <p:ext uri="{BB962C8B-B14F-4D97-AF65-F5344CB8AC3E}">
        <p14:creationId xmlns:p14="http://schemas.microsoft.com/office/powerpoint/2010/main" val="4179945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Un diagnostic clinique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7123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Examen complémentaire inutile </a:t>
            </a:r>
            <a:r>
              <a:rPr lang="fr-FR" dirty="0" smtClean="0"/>
              <a:t>sauf </a:t>
            </a:r>
            <a:r>
              <a:rPr lang="fr-FR" b="1" dirty="0" smtClean="0"/>
              <a:t>échographie</a:t>
            </a:r>
            <a:r>
              <a:rPr lang="fr-FR" dirty="0" smtClean="0"/>
              <a:t> pour éliminer calcification de plaque avant </a:t>
            </a:r>
            <a:r>
              <a:rPr lang="fr-FR" b="1" dirty="0" smtClean="0"/>
              <a:t>XIAPEX</a:t>
            </a:r>
            <a:r>
              <a:rPr lang="fr-FR" dirty="0" smtClean="0"/>
              <a:t>.</a:t>
            </a:r>
          </a:p>
          <a:p>
            <a:r>
              <a:rPr lang="fr-FR" dirty="0" smtClean="0"/>
              <a:t>Demander des </a:t>
            </a:r>
            <a:r>
              <a:rPr lang="fr-FR" dirty="0" smtClean="0">
                <a:solidFill>
                  <a:srgbClr val="FF0000"/>
                </a:solidFill>
              </a:rPr>
              <a:t>photos</a:t>
            </a:r>
            <a:r>
              <a:rPr lang="fr-FR" dirty="0" smtClean="0"/>
              <a:t> dessus/profil au patient ou examen après injection prostaglandine.</a:t>
            </a:r>
          </a:p>
          <a:p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préthérapeutiques</a:t>
            </a:r>
            <a:r>
              <a:rPr lang="fr-FR" dirty="0" smtClean="0"/>
              <a:t> importants:</a:t>
            </a:r>
          </a:p>
          <a:p>
            <a:pPr lvl="1"/>
            <a:r>
              <a:rPr lang="fr-FR" b="1" dirty="0"/>
              <a:t>R</a:t>
            </a:r>
            <a:r>
              <a:rPr lang="fr-FR" b="1" dirty="0" smtClean="0"/>
              <a:t>etentissement psychologique </a:t>
            </a:r>
          </a:p>
          <a:p>
            <a:pPr lvl="1"/>
            <a:r>
              <a:rPr lang="fr-FR" b="1" dirty="0" smtClean="0"/>
              <a:t>Retentissement sexuel </a:t>
            </a:r>
            <a:r>
              <a:rPr lang="fr-FR" dirty="0" smtClean="0"/>
              <a:t>Existence </a:t>
            </a:r>
            <a:r>
              <a:rPr lang="fr-FR" b="1" dirty="0" err="1" smtClean="0"/>
              <a:t>dysérection</a:t>
            </a:r>
            <a:r>
              <a:rPr lang="fr-FR" dirty="0" smtClean="0"/>
              <a:t> associée ou non</a:t>
            </a:r>
          </a:p>
          <a:p>
            <a:pPr lvl="1"/>
            <a:r>
              <a:rPr lang="fr-FR" b="1" dirty="0" smtClean="0"/>
              <a:t>Longueur</a:t>
            </a:r>
            <a:r>
              <a:rPr lang="fr-FR" dirty="0" smtClean="0"/>
              <a:t> de verge </a:t>
            </a:r>
          </a:p>
          <a:p>
            <a:pPr lvl="1"/>
            <a:r>
              <a:rPr lang="fr-FR" b="1" dirty="0" smtClean="0"/>
              <a:t>Angle</a:t>
            </a:r>
            <a:r>
              <a:rPr lang="fr-FR" dirty="0" smtClean="0"/>
              <a:t> de la courbure</a:t>
            </a:r>
          </a:p>
          <a:p>
            <a:pPr lvl="1"/>
            <a:r>
              <a:rPr lang="fr-FR" dirty="0" smtClean="0"/>
              <a:t>Localisation de la plaque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49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6123"/>
            <a:ext cx="8413262" cy="498426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Il n’existe </a:t>
            </a:r>
            <a:r>
              <a:rPr lang="fr-FR" dirty="0" smtClean="0">
                <a:solidFill>
                  <a:srgbClr val="FF0000"/>
                </a:solidFill>
              </a:rPr>
              <a:t>aucun traitement </a:t>
            </a:r>
            <a:r>
              <a:rPr lang="fr-FR" dirty="0" smtClean="0"/>
              <a:t>ayant fait la preuve de son efficacité à la </a:t>
            </a:r>
            <a:r>
              <a:rPr lang="fr-FR" dirty="0" smtClean="0">
                <a:solidFill>
                  <a:srgbClr val="FF0000"/>
                </a:solidFill>
              </a:rPr>
              <a:t>phase inflammatoire</a:t>
            </a:r>
            <a:r>
              <a:rPr lang="fr-FR" dirty="0" smtClean="0"/>
              <a:t> (</a:t>
            </a:r>
            <a:r>
              <a:rPr lang="fr-FR" dirty="0" err="1" smtClean="0"/>
              <a:t>vitE</a:t>
            </a:r>
            <a:r>
              <a:rPr lang="fr-FR" dirty="0" smtClean="0"/>
              <a:t>, </a:t>
            </a:r>
            <a:r>
              <a:rPr lang="fr-FR" dirty="0" err="1" smtClean="0"/>
              <a:t>corticoide</a:t>
            </a:r>
            <a:r>
              <a:rPr lang="fr-FR" dirty="0" smtClean="0"/>
              <a:t> ou </a:t>
            </a:r>
            <a:r>
              <a:rPr lang="fr-FR" dirty="0" err="1" smtClean="0"/>
              <a:t>verapamil</a:t>
            </a:r>
            <a:r>
              <a:rPr lang="fr-FR" dirty="0" smtClean="0"/>
              <a:t> injectable, colchicine</a:t>
            </a:r>
            <a:r>
              <a:rPr lang="mr-IN" dirty="0" smtClean="0"/>
              <a:t>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Traitements de la phase chronique:</a:t>
            </a:r>
          </a:p>
          <a:p>
            <a:pPr lvl="1"/>
            <a:r>
              <a:rPr lang="fr-FR" dirty="0" smtClean="0"/>
              <a:t>prise en charge psycho/</a:t>
            </a:r>
            <a:r>
              <a:rPr lang="fr-FR" dirty="0" err="1" smtClean="0"/>
              <a:t>sexo</a:t>
            </a:r>
            <a:r>
              <a:rPr lang="fr-FR" dirty="0" smtClean="0"/>
              <a:t> pure</a:t>
            </a:r>
          </a:p>
          <a:p>
            <a:pPr lvl="1"/>
            <a:r>
              <a:rPr lang="fr-FR" dirty="0" smtClean="0"/>
              <a:t>Chirurgie: techniques de plicature ou d’incision patch</a:t>
            </a:r>
          </a:p>
          <a:p>
            <a:pPr lvl="1"/>
            <a:r>
              <a:rPr lang="fr-FR" dirty="0" smtClean="0"/>
              <a:t>Injection de collagénase type XIAPEX</a:t>
            </a:r>
          </a:p>
          <a:p>
            <a:pPr lvl="1"/>
            <a:r>
              <a:rPr lang="fr-FR" dirty="0"/>
              <a:t>O</a:t>
            </a:r>
            <a:r>
              <a:rPr lang="fr-FR" dirty="0" smtClean="0"/>
              <a:t>ndes de choc (pas efficace sur courbure),  extenseurs de verge et vacuum (pas adapté, </a:t>
            </a:r>
            <a:r>
              <a:rPr lang="fr-FR" dirty="0" err="1" smtClean="0"/>
              <a:t>ttt</a:t>
            </a:r>
            <a:r>
              <a:rPr lang="fr-FR" dirty="0" smtClean="0"/>
              <a:t> plusieurs heures par jour</a:t>
            </a:r>
            <a:r>
              <a:rPr lang="fr-FR" dirty="0" smtClean="0"/>
              <a:t>): </a:t>
            </a:r>
            <a:r>
              <a:rPr lang="fr-FR" smtClean="0"/>
              <a:t>place discutée/limitée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292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PSYCHO/SEXO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Probablement indispensable dans tous les cas</a:t>
            </a:r>
          </a:p>
          <a:p>
            <a:r>
              <a:rPr lang="fr-FR" dirty="0" smtClean="0"/>
              <a:t>Peut suffire si retentissement émotionnel&gt;&gt; déformation et gêne sexuelle occasionnée</a:t>
            </a:r>
          </a:p>
          <a:p>
            <a:r>
              <a:rPr lang="fr-FR" dirty="0" smtClean="0"/>
              <a:t>Il faut prévenir que même après traitement les patients ne retrouveront pas exactement leur sexe antérieur</a:t>
            </a:r>
            <a:r>
              <a:rPr lang="fr-FR" smtClean="0"/>
              <a:t>.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45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TRAITEMENT CHIRURGICAL (1)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5684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Le plus ancien et le plus efficace mais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u="sng" dirty="0" smtClean="0"/>
              <a:t>Plicature simple:</a:t>
            </a:r>
            <a:r>
              <a:rPr lang="fr-FR" dirty="0" smtClean="0"/>
              <a:t> </a:t>
            </a:r>
            <a:r>
              <a:rPr lang="fr-FR" dirty="0" err="1" smtClean="0"/>
              <a:t>Nesbit</a:t>
            </a:r>
            <a:r>
              <a:rPr lang="fr-FR" dirty="0" smtClean="0"/>
              <a:t>, </a:t>
            </a:r>
            <a:r>
              <a:rPr lang="fr-FR" dirty="0" err="1" smtClean="0"/>
              <a:t>Yacchia</a:t>
            </a:r>
            <a:endParaRPr lang="fr-FR" dirty="0" smtClean="0"/>
          </a:p>
          <a:p>
            <a:pPr lvl="1"/>
            <a:r>
              <a:rPr lang="fr-FR" dirty="0" smtClean="0"/>
              <a:t>Chirurgie de la convexité (côté opposé à la plaque)</a:t>
            </a:r>
          </a:p>
          <a:p>
            <a:pPr lvl="1"/>
            <a:r>
              <a:rPr lang="fr-FR" dirty="0" smtClean="0"/>
              <a:t>Redressement par raccourcissement (1cm en érection/10° courbure environ): nécessite longueur correcte/courbure modérée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on peut discuter correction </a:t>
            </a:r>
            <a:r>
              <a:rPr lang="fr-FR" dirty="0" err="1" smtClean="0"/>
              <a:t>sub</a:t>
            </a:r>
            <a:r>
              <a:rPr lang="fr-FR" dirty="0" smtClean="0"/>
              <a:t>-optimale pour balance taille/rectitude.</a:t>
            </a:r>
          </a:p>
        </p:txBody>
      </p:sp>
    </p:spTree>
    <p:extLst>
      <p:ext uri="{BB962C8B-B14F-4D97-AF65-F5344CB8AC3E}">
        <p14:creationId xmlns:p14="http://schemas.microsoft.com/office/powerpoint/2010/main" val="114052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7869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TRAITEMENT CHIRURGICAL (2)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4445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u="sng" dirty="0"/>
              <a:t>Incision patch:</a:t>
            </a:r>
          </a:p>
          <a:p>
            <a:pPr lvl="1"/>
            <a:r>
              <a:rPr lang="fr-FR" dirty="0"/>
              <a:t>Chirurgie de la concavité, incision de la plaque rallongée par un patch</a:t>
            </a:r>
          </a:p>
          <a:p>
            <a:pPr lvl="1"/>
            <a:r>
              <a:rPr lang="fr-FR" dirty="0"/>
              <a:t>Ne permet pas de gagner de la longueur mais de ne pas en perdre.</a:t>
            </a:r>
          </a:p>
          <a:p>
            <a:pPr lvl="1"/>
            <a:r>
              <a:rPr lang="fr-FR" dirty="0"/>
              <a:t>Risque hypoesthésie gland et dysfonction érectile </a:t>
            </a:r>
            <a:r>
              <a:rPr lang="fr-FR" dirty="0" err="1"/>
              <a:t>séquellaire</a:t>
            </a:r>
            <a:r>
              <a:rPr lang="fr-FR" dirty="0"/>
              <a:t> (nécessite bonne érection préalable)</a:t>
            </a:r>
          </a:p>
          <a:p>
            <a:pPr lvl="1"/>
            <a:r>
              <a:rPr lang="fr-FR" dirty="0"/>
              <a:t>Optimiser érection péri-opératoire par VACUUM et IPDE5</a:t>
            </a:r>
          </a:p>
          <a:p>
            <a:r>
              <a:rPr lang="fr-FR" u="sng" dirty="0" smtClean="0"/>
              <a:t>Implant pénien gonflable:</a:t>
            </a:r>
            <a:r>
              <a:rPr lang="fr-FR" dirty="0" smtClean="0"/>
              <a:t> en cas de dysfonction érectile invalidante et de maladie </a:t>
            </a:r>
            <a:r>
              <a:rPr lang="fr-FR" dirty="0" err="1" smtClean="0"/>
              <a:t>Lapeyronie</a:t>
            </a:r>
            <a:r>
              <a:rPr lang="fr-FR" dirty="0" smtClean="0"/>
              <a:t> associées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124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538"/>
            <a:ext cx="8229600" cy="857740"/>
          </a:xfrm>
        </p:spPr>
        <p:txBody>
          <a:bodyPr/>
          <a:lstStyle/>
          <a:p>
            <a:r>
              <a:rPr lang="fr-FR" dirty="0" smtClean="0"/>
              <a:t>INJECTIONS DE XIAPEX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877278"/>
            <a:ext cx="7924800" cy="400733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Collagénase de clostridium</a:t>
            </a:r>
          </a:p>
          <a:p>
            <a:r>
              <a:rPr lang="fr-FR" dirty="0" smtClean="0"/>
              <a:t>Plaque palpable et courbure&gt;30°, AMM depuis 2015.</a:t>
            </a:r>
          </a:p>
          <a:p>
            <a:r>
              <a:rPr lang="fr-FR" dirty="0" smtClean="0"/>
              <a:t>CI si plaque ventrale et/ou calcifiée</a:t>
            </a:r>
          </a:p>
          <a:p>
            <a:r>
              <a:rPr lang="fr-FR" dirty="0" smtClean="0"/>
              <a:t>Médecin formé et certifié</a:t>
            </a:r>
          </a:p>
          <a:p>
            <a:r>
              <a:rPr lang="fr-FR" dirty="0" smtClean="0"/>
              <a:t>Amélioration chez 2/3 patients d’environ 2/3 de la courbure initiale</a:t>
            </a:r>
          </a:p>
          <a:p>
            <a:r>
              <a:rPr lang="fr-FR" dirty="0" smtClean="0"/>
              <a:t>800 €/injection non remboursé, jusqu’à 8 </a:t>
            </a:r>
            <a:r>
              <a:rPr lang="fr-FR" dirty="0" err="1" smtClean="0"/>
              <a:t>inj</a:t>
            </a:r>
            <a:r>
              <a:rPr lang="fr-FR" dirty="0" smtClean="0"/>
              <a:t> in</a:t>
            </a:r>
            <a:endParaRPr lang="fr-FR" dirty="0"/>
          </a:p>
        </p:txBody>
      </p:sp>
      <p:pic>
        <p:nvPicPr>
          <p:cNvPr id="4" name="Image 3" descr="Capture d’écran 2019-06-27 à 21.11.2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404" y="5184046"/>
            <a:ext cx="2632320" cy="1615544"/>
          </a:xfrm>
          <a:prstGeom prst="rect">
            <a:avLst/>
          </a:prstGeom>
        </p:spPr>
      </p:pic>
      <p:pic>
        <p:nvPicPr>
          <p:cNvPr id="5" name="Image 4" descr="Capture d’écran 2019-06-27 à 21.11.1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3" y="5184046"/>
            <a:ext cx="2064306" cy="1615543"/>
          </a:xfrm>
          <a:prstGeom prst="rect">
            <a:avLst/>
          </a:prstGeom>
        </p:spPr>
      </p:pic>
      <p:pic>
        <p:nvPicPr>
          <p:cNvPr id="6" name="Image 5" descr="Capture d’écran 2019-06-27 à 21.11.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715" y="5184046"/>
            <a:ext cx="2869568" cy="161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3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517</Words>
  <Application>Microsoft Macintosh PowerPoint</Application>
  <PresentationFormat>Présentation à l'écran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La maladie de LAPEYRONIE</vt:lpstr>
      <vt:lpstr>Epidemiologie</vt:lpstr>
      <vt:lpstr>Physiopathologie</vt:lpstr>
      <vt:lpstr>Un diagnostic clinique</vt:lpstr>
      <vt:lpstr>TRAITEMENT</vt:lpstr>
      <vt:lpstr>PSYCHO/SEXO</vt:lpstr>
      <vt:lpstr>TRAITEMENT CHIRURGICAL (1)</vt:lpstr>
      <vt:lpstr>TRAITEMENT CHIRURGICAL (2)</vt:lpstr>
      <vt:lpstr>INJECTIONS DE XIAPEX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maladie de LAPEYRONIE</dc:title>
  <dc:creator>Antoine VAN HOVE</dc:creator>
  <cp:lastModifiedBy>Antoine VAN HOVE</cp:lastModifiedBy>
  <cp:revision>11</cp:revision>
  <dcterms:created xsi:type="dcterms:W3CDTF">2019-06-27T13:05:47Z</dcterms:created>
  <dcterms:modified xsi:type="dcterms:W3CDTF">2019-06-27T19:58:35Z</dcterms:modified>
</cp:coreProperties>
</file>