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-1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2C397-5A17-0E40-A5D4-A7E4AE8AB299}" type="datetimeFigureOut">
              <a:rPr lang="fr-FR" smtClean="0"/>
              <a:t>10/03/19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E41CC-6E3C-8649-BAF7-E428FE1B221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7641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2C397-5A17-0E40-A5D4-A7E4AE8AB299}" type="datetimeFigureOut">
              <a:rPr lang="fr-FR" smtClean="0"/>
              <a:t>10/03/19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E41CC-6E3C-8649-BAF7-E428FE1B221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5170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2C397-5A17-0E40-A5D4-A7E4AE8AB299}" type="datetimeFigureOut">
              <a:rPr lang="fr-FR" smtClean="0"/>
              <a:t>10/03/19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E41CC-6E3C-8649-BAF7-E428FE1B221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7090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2C397-5A17-0E40-A5D4-A7E4AE8AB299}" type="datetimeFigureOut">
              <a:rPr lang="fr-FR" smtClean="0"/>
              <a:t>10/03/19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E41CC-6E3C-8649-BAF7-E428FE1B221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83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2C397-5A17-0E40-A5D4-A7E4AE8AB299}" type="datetimeFigureOut">
              <a:rPr lang="fr-FR" smtClean="0"/>
              <a:t>10/03/19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E41CC-6E3C-8649-BAF7-E428FE1B221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7208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2C397-5A17-0E40-A5D4-A7E4AE8AB299}" type="datetimeFigureOut">
              <a:rPr lang="fr-FR" smtClean="0"/>
              <a:t>10/03/19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E41CC-6E3C-8649-BAF7-E428FE1B221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7841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2C397-5A17-0E40-A5D4-A7E4AE8AB299}" type="datetimeFigureOut">
              <a:rPr lang="fr-FR" smtClean="0"/>
              <a:t>10/03/19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E41CC-6E3C-8649-BAF7-E428FE1B221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768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2C397-5A17-0E40-A5D4-A7E4AE8AB299}" type="datetimeFigureOut">
              <a:rPr lang="fr-FR" smtClean="0"/>
              <a:t>10/03/19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E41CC-6E3C-8649-BAF7-E428FE1B221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1163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2C397-5A17-0E40-A5D4-A7E4AE8AB299}" type="datetimeFigureOut">
              <a:rPr lang="fr-FR" smtClean="0"/>
              <a:t>10/03/19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E41CC-6E3C-8649-BAF7-E428FE1B221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4459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2C397-5A17-0E40-A5D4-A7E4AE8AB299}" type="datetimeFigureOut">
              <a:rPr lang="fr-FR" smtClean="0"/>
              <a:t>10/03/19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E41CC-6E3C-8649-BAF7-E428FE1B221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0461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2C397-5A17-0E40-A5D4-A7E4AE8AB299}" type="datetimeFigureOut">
              <a:rPr lang="fr-FR" smtClean="0"/>
              <a:t>10/03/19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E41CC-6E3C-8649-BAF7-E428FE1B221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8761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2C397-5A17-0E40-A5D4-A7E4AE8AB299}" type="datetimeFigureOut">
              <a:rPr lang="fr-FR" smtClean="0"/>
              <a:t>10/03/19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9E41CC-6E3C-8649-BAF7-E428FE1B221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7993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373470"/>
            <a:ext cx="7772400" cy="1470025"/>
          </a:xfrm>
        </p:spPr>
        <p:txBody>
          <a:bodyPr>
            <a:normAutofit/>
          </a:bodyPr>
          <a:lstStyle/>
          <a:p>
            <a:r>
              <a:rPr lang="fr-FR" sz="4800" b="1" dirty="0" smtClean="0"/>
              <a:t>TUMEURS DE VESSIE</a:t>
            </a:r>
            <a:endParaRPr lang="fr-FR" sz="4800" b="1" dirty="0"/>
          </a:p>
        </p:txBody>
      </p:sp>
      <p:pic>
        <p:nvPicPr>
          <p:cNvPr id="4" name="Picture 5" descr="C:\Users\Utilisateur\Desktop\urologie marseill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26229" y="4661957"/>
            <a:ext cx="3597275" cy="1241425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</p:pic>
      <p:pic>
        <p:nvPicPr>
          <p:cNvPr id="5" name="Picture 5" descr="mutlifcoa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126270"/>
            <a:ext cx="1876700" cy="1791057"/>
          </a:xfrm>
          <a:prstGeom prst="rect">
            <a:avLst/>
          </a:prstGeom>
          <a:noFill/>
          <a:effectLst>
            <a:outerShdw blurRad="63500" dist="35921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aspect macro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4311" y="1822332"/>
            <a:ext cx="1881772" cy="2298093"/>
          </a:xfrm>
          <a:prstGeom prst="rect">
            <a:avLst/>
          </a:prstGeom>
          <a:noFill/>
          <a:effectLst>
            <a:outerShdw blurRad="63500" dist="35921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7" descr="histo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0260" y="2126270"/>
            <a:ext cx="2307940" cy="1791058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  <a:effectLst>
            <a:outerShdw blurRad="63500" dist="35921" dir="2700000" algn="ctr" rotWithShape="0">
              <a:srgbClr val="000000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ZoneTexte 7"/>
          <p:cNvSpPr txBox="1"/>
          <p:nvPr/>
        </p:nvSpPr>
        <p:spPr>
          <a:xfrm>
            <a:off x="2975250" y="6259499"/>
            <a:ext cx="57030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 smtClean="0"/>
              <a:t>Selon mises à jour 2018-2020 du comité cancérologie AFU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27756569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IMMUNOTHERAPIE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328083" y="1600200"/>
            <a:ext cx="8540749" cy="4525963"/>
          </a:xfrm>
        </p:spPr>
        <p:txBody>
          <a:bodyPr>
            <a:normAutofit fontScale="77500" lnSpcReduction="20000"/>
          </a:bodyPr>
          <a:lstStyle/>
          <a:p>
            <a:r>
              <a:rPr lang="fr-FR" dirty="0" smtClean="0"/>
              <a:t>L’immunothérapie se développe dans la prise en charge des différents </a:t>
            </a:r>
            <a:r>
              <a:rPr lang="fr-FR" dirty="0" smtClean="0"/>
              <a:t>cancers </a:t>
            </a:r>
            <a:r>
              <a:rPr lang="fr-FR" dirty="0" smtClean="0"/>
              <a:t>et notamment du cancer de vessie.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/>
              <a:t>Actuellement AMM pour le </a:t>
            </a:r>
            <a:r>
              <a:rPr lang="fr-FR" dirty="0" err="1" smtClean="0"/>
              <a:t>pembrolizumab</a:t>
            </a:r>
            <a:r>
              <a:rPr lang="fr-FR" dirty="0" smtClean="0"/>
              <a:t> en 2</a:t>
            </a:r>
            <a:r>
              <a:rPr lang="fr-FR" baseline="30000" dirty="0" smtClean="0"/>
              <a:t>ème</a:t>
            </a:r>
            <a:r>
              <a:rPr lang="fr-FR" dirty="0" smtClean="0"/>
              <a:t> ligne de traitement après échec de chimiothérapie.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/>
              <a:t>Essai thérapeutiques en cours dans les TVNIM à haut risque et très haut risque:</a:t>
            </a:r>
          </a:p>
          <a:p>
            <a:pPr lvl="1"/>
            <a:r>
              <a:rPr lang="fr-FR" dirty="0" smtClean="0"/>
              <a:t>Essai international </a:t>
            </a:r>
            <a:r>
              <a:rPr lang="fr-FR" b="1" dirty="0" smtClean="0"/>
              <a:t>POTOMAC</a:t>
            </a:r>
            <a:r>
              <a:rPr lang="fr-FR" dirty="0" smtClean="0"/>
              <a:t> disponible sur l’hôpital Européen:</a:t>
            </a:r>
          </a:p>
          <a:p>
            <a:pPr marL="457200" lvl="1" indent="0">
              <a:buNone/>
            </a:pPr>
            <a:r>
              <a:rPr lang="fr-FR" dirty="0"/>
              <a:t> </a:t>
            </a:r>
            <a:r>
              <a:rPr lang="fr-FR" dirty="0" smtClean="0"/>
              <a:t>   </a:t>
            </a:r>
            <a:r>
              <a:rPr lang="fr-FR" b="1" dirty="0" smtClean="0"/>
              <a:t>Compare BCG vs </a:t>
            </a:r>
            <a:r>
              <a:rPr lang="fr-FR" b="1" dirty="0" err="1" smtClean="0"/>
              <a:t>BCG+durvalumab</a:t>
            </a:r>
            <a:r>
              <a:rPr lang="fr-FR" b="1" dirty="0" smtClean="0"/>
              <a:t> avec ou sans </a:t>
            </a:r>
            <a:r>
              <a:rPr lang="fr-FR" b="1" dirty="0" err="1" smtClean="0"/>
              <a:t>ttt</a:t>
            </a:r>
            <a:r>
              <a:rPr lang="fr-FR" b="1" dirty="0" smtClean="0"/>
              <a:t> entretien</a:t>
            </a:r>
          </a:p>
          <a:p>
            <a:pPr lvl="1"/>
            <a:r>
              <a:rPr lang="fr-FR" dirty="0" smtClean="0"/>
              <a:t>Essai de l’AFU: Essai ALBAN</a:t>
            </a:r>
          </a:p>
        </p:txBody>
      </p:sp>
    </p:spTree>
    <p:extLst>
      <p:ext uri="{BB962C8B-B14F-4D97-AF65-F5344CB8AC3E}">
        <p14:creationId xmlns:p14="http://schemas.microsoft.com/office/powerpoint/2010/main" val="17589335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Actu urologie/</a:t>
            </a:r>
            <a:r>
              <a:rPr lang="fr-FR" smtClean="0"/>
              <a:t>Hôpital Européen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dirty="0" smtClean="0"/>
              <a:t>Un 2</a:t>
            </a:r>
            <a:r>
              <a:rPr lang="fr-FR" baseline="30000" dirty="0" smtClean="0"/>
              <a:t>ème</a:t>
            </a:r>
            <a:r>
              <a:rPr lang="fr-FR" dirty="0" smtClean="0"/>
              <a:t> protocole vient d’ouvrir en </a:t>
            </a:r>
            <a:r>
              <a:rPr lang="fr-FR" dirty="0" err="1" smtClean="0"/>
              <a:t>cancerologie</a:t>
            </a:r>
            <a:r>
              <a:rPr lang="fr-FR" dirty="0" smtClean="0"/>
              <a:t> urologique: le protocole </a:t>
            </a:r>
            <a:r>
              <a:rPr lang="fr-FR" dirty="0" err="1" smtClean="0"/>
              <a:t>PROpel</a:t>
            </a:r>
            <a:r>
              <a:rPr lang="fr-FR" dirty="0" smtClean="0"/>
              <a:t> visant a étudier l’</a:t>
            </a:r>
            <a:r>
              <a:rPr lang="fr-FR" dirty="0" err="1" smtClean="0"/>
              <a:t>olaparib</a:t>
            </a:r>
            <a:r>
              <a:rPr lang="fr-FR" dirty="0" smtClean="0"/>
              <a:t> en situation de résistance à la castration hormonale dans le K </a:t>
            </a:r>
            <a:r>
              <a:rPr lang="fr-FR" smtClean="0"/>
              <a:t>de prostate (</a:t>
            </a:r>
            <a:r>
              <a:rPr lang="fr-FR" dirty="0" smtClean="0"/>
              <a:t>ZYTIGA vs ZYTIGA+OLAPARIB).</a:t>
            </a:r>
          </a:p>
          <a:p>
            <a:r>
              <a:rPr lang="fr-FR" dirty="0" smtClean="0"/>
              <a:t>L’hôpital Européen vient d’inaugurer son centre de cancérologie hôpital Européen CARE permettant d’améliorer le parcours et la prise en charge du patient à l’hôpital comme à domicile.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528005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Généralités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TVNIM=Tumeur de Vessie Non </a:t>
            </a:r>
            <a:r>
              <a:rPr lang="fr-FR" dirty="0" err="1"/>
              <a:t>I</a:t>
            </a:r>
            <a:r>
              <a:rPr lang="fr-FR" dirty="0" err="1" smtClean="0"/>
              <a:t>nfiltrante</a:t>
            </a:r>
            <a:r>
              <a:rPr lang="fr-FR" dirty="0" smtClean="0"/>
              <a:t> le Muscle (=polype)</a:t>
            </a:r>
          </a:p>
          <a:p>
            <a:r>
              <a:rPr lang="fr-FR" dirty="0" smtClean="0"/>
              <a:t>TVIM= Tumeur de Vessie </a:t>
            </a:r>
            <a:r>
              <a:rPr lang="fr-FR" dirty="0" err="1" smtClean="0"/>
              <a:t>Infiltrante</a:t>
            </a:r>
            <a:r>
              <a:rPr lang="fr-FR" dirty="0" smtClean="0"/>
              <a:t> le Muscle (=cancer)</a:t>
            </a:r>
          </a:p>
          <a:p>
            <a:r>
              <a:rPr lang="fr-FR" dirty="0" smtClean="0"/>
              <a:t>2</a:t>
            </a:r>
            <a:r>
              <a:rPr lang="fr-FR" baseline="30000" dirty="0" smtClean="0"/>
              <a:t>ème</a:t>
            </a:r>
            <a:r>
              <a:rPr lang="fr-FR" dirty="0" smtClean="0"/>
              <a:t> cancer urologique, 4</a:t>
            </a:r>
            <a:r>
              <a:rPr lang="fr-FR" baseline="30000" dirty="0" smtClean="0"/>
              <a:t>ème</a:t>
            </a:r>
            <a:r>
              <a:rPr lang="fr-FR" dirty="0" smtClean="0"/>
              <a:t> cancer, </a:t>
            </a:r>
            <a:r>
              <a:rPr lang="fr-FR" dirty="0" smtClean="0"/>
              <a:t>incidence augmente</a:t>
            </a:r>
            <a:r>
              <a:rPr lang="fr-FR" dirty="0">
                <a:latin typeface="Wingdings"/>
                <a:ea typeface="Wingdings"/>
                <a:cs typeface="Wingdings"/>
                <a:sym typeface="Wingdings"/>
              </a:rPr>
              <a:t> </a:t>
            </a:r>
            <a:r>
              <a:rPr lang="fr-FR" dirty="0" smtClean="0"/>
              <a:t>surtout </a:t>
            </a:r>
            <a:r>
              <a:rPr lang="fr-FR" dirty="0" smtClean="0"/>
              <a:t>chez les femmes</a:t>
            </a:r>
          </a:p>
          <a:p>
            <a:r>
              <a:rPr lang="fr-FR" dirty="0" err="1" smtClean="0"/>
              <a:t>FdR</a:t>
            </a:r>
            <a:r>
              <a:rPr lang="fr-FR" dirty="0" smtClean="0"/>
              <a:t>: tabac, exposition professionnelle (goudrons, amines aromatiques), radiothérapie</a:t>
            </a:r>
          </a:p>
          <a:p>
            <a:r>
              <a:rPr lang="fr-FR" dirty="0" smtClean="0"/>
              <a:t>Bilan hématurie : </a:t>
            </a:r>
            <a:r>
              <a:rPr lang="fr-FR" dirty="0" err="1" smtClean="0"/>
              <a:t>uroscanner+cystoscopie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80770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Résection endoscopique de Vessie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199" y="1600200"/>
            <a:ext cx="8556707" cy="5121081"/>
          </a:xfrm>
        </p:spPr>
        <p:txBody>
          <a:bodyPr>
            <a:normAutofit fontScale="77500" lnSpcReduction="20000"/>
          </a:bodyPr>
          <a:lstStyle/>
          <a:p>
            <a:r>
              <a:rPr lang="fr-FR" b="1" u="sng" dirty="0" smtClean="0"/>
              <a:t>Résection sous </a:t>
            </a:r>
            <a:r>
              <a:rPr lang="fr-FR" b="1" u="sng" dirty="0" err="1" smtClean="0"/>
              <a:t>Hexvix</a:t>
            </a:r>
            <a:r>
              <a:rPr lang="fr-FR" b="1" u="sng" dirty="0" smtClean="0"/>
              <a:t>:</a:t>
            </a:r>
            <a:r>
              <a:rPr lang="fr-FR" dirty="0" smtClean="0"/>
              <a:t> </a:t>
            </a:r>
            <a:r>
              <a:rPr lang="fr-FR" dirty="0" err="1" smtClean="0"/>
              <a:t>luminofluorescence</a:t>
            </a:r>
            <a:r>
              <a:rPr lang="fr-FR" dirty="0" smtClean="0"/>
              <a:t> vésicale permet d’améliorer détection. </a:t>
            </a:r>
          </a:p>
          <a:p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sz="3000" i="1" dirty="0" smtClean="0"/>
              <a:t>Actuellement en cours d’ acquisition sur l’hôpital Européen.</a:t>
            </a:r>
          </a:p>
          <a:p>
            <a:r>
              <a:rPr lang="fr-FR" b="1" u="sng" dirty="0" smtClean="0"/>
              <a:t>Instillation post-opératoire précoce (IPOP) </a:t>
            </a:r>
            <a:r>
              <a:rPr lang="fr-FR" b="1" u="sng" dirty="0" err="1" smtClean="0"/>
              <a:t>Mitomycine</a:t>
            </a:r>
            <a:r>
              <a:rPr lang="fr-FR" b="1" u="sng" dirty="0" smtClean="0"/>
              <a:t> C:</a:t>
            </a:r>
            <a:r>
              <a:rPr lang="fr-FR" dirty="0" smtClean="0"/>
              <a:t> réservée aux petites lésions, peu nombreuses                   permet de diminuer le taux de récidive (comme les irrigations post-opératoires).</a:t>
            </a:r>
          </a:p>
          <a:p>
            <a:r>
              <a:rPr lang="fr-FR" b="1" u="sng" dirty="0" smtClean="0"/>
              <a:t>REV de réévaluation:</a:t>
            </a:r>
            <a:r>
              <a:rPr lang="fr-FR" dirty="0" smtClean="0"/>
              <a:t> lésions volumineuses et/ou multifocales, stade T1 (envahissement chorion) ou absence de muscle sur 1</a:t>
            </a:r>
            <a:r>
              <a:rPr lang="fr-FR" baseline="30000" dirty="0" smtClean="0"/>
              <a:t>ère</a:t>
            </a:r>
            <a:r>
              <a:rPr lang="fr-FR" dirty="0" smtClean="0"/>
              <a:t> résection. </a:t>
            </a:r>
            <a:endParaRPr lang="fr-FR" dirty="0"/>
          </a:p>
        </p:txBody>
      </p:sp>
      <p:pic>
        <p:nvPicPr>
          <p:cNvPr id="4" name="Image 3" descr="Capture d’écran 2019-03-07 à 15.27.1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7514" y="2380413"/>
            <a:ext cx="2839998" cy="143753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677333" y="2857500"/>
            <a:ext cx="23600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Cystoscopie en lumière blanche (normale)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6326716" y="2857500"/>
            <a:ext cx="23600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Cystoscopie sous </a:t>
            </a:r>
            <a:r>
              <a:rPr lang="fr-FR" dirty="0" err="1" smtClean="0"/>
              <a:t>Hexvix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720570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Histoire naturelle Tumeurs Vessie</a:t>
            </a:r>
            <a:endParaRPr lang="fr-FR" dirty="0"/>
          </a:p>
        </p:txBody>
      </p:sp>
      <p:pic>
        <p:nvPicPr>
          <p:cNvPr id="5" name="Espace réservé du contenu 4" descr="Capture d’écran 2019-03-07 à 15.35.41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056" b="877"/>
          <a:stretch/>
        </p:blipFill>
        <p:spPr>
          <a:xfrm>
            <a:off x="457200" y="1800475"/>
            <a:ext cx="7935383" cy="4792409"/>
          </a:xfrm>
        </p:spPr>
      </p:pic>
      <p:cxnSp>
        <p:nvCxnSpPr>
          <p:cNvPr id="7" name="Connecteur droit 6"/>
          <p:cNvCxnSpPr/>
          <p:nvPr/>
        </p:nvCxnSpPr>
        <p:spPr>
          <a:xfrm>
            <a:off x="3725333" y="5588000"/>
            <a:ext cx="560917" cy="0"/>
          </a:xfrm>
          <a:prstGeom prst="line">
            <a:avLst/>
          </a:prstGeom>
          <a:ln w="76200" cmpd="sng"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4370917" y="5381972"/>
            <a:ext cx="26246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A partir du stade T2, la tumeur </a:t>
            </a:r>
            <a:r>
              <a:rPr lang="fr-FR" sz="1200" dirty="0" smtClean="0"/>
              <a:t>peut </a:t>
            </a:r>
            <a:r>
              <a:rPr lang="fr-FR" sz="1200" dirty="0" smtClean="0"/>
              <a:t>envoyer des racines dans l’épaisseur de la paroi à l’origine de nouvelles lésions intra-vésicales ainsi que des métastases justifiant un </a:t>
            </a:r>
            <a:r>
              <a:rPr lang="fr-FR" sz="1200" dirty="0" err="1" smtClean="0"/>
              <a:t>ttt</a:t>
            </a:r>
            <a:r>
              <a:rPr lang="fr-FR" sz="1200" dirty="0" smtClean="0"/>
              <a:t> radical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28094782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TVNIM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fr-FR" sz="2000" dirty="0" smtClean="0"/>
              <a:t>En fonction du nombre de lésions, de leurs tailles, de leur grade, de leur stade et de la présence ou non de CIS les TVNIM sont classées en différents groupes à risques (de récidive et de progression):</a:t>
            </a:r>
          </a:p>
          <a:p>
            <a:pPr marL="0" indent="0">
              <a:buNone/>
            </a:pPr>
            <a:endParaRPr lang="fr-FR" sz="2000" dirty="0" smtClean="0"/>
          </a:p>
          <a:p>
            <a:r>
              <a:rPr lang="fr-FR" sz="2000" dirty="0" smtClean="0"/>
              <a:t>FAIBLE RISQUE </a:t>
            </a:r>
            <a:r>
              <a:rPr lang="fr-FR" sz="2000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fr-FR" sz="2000" dirty="0" smtClean="0">
                <a:sym typeface="Wingdings"/>
              </a:rPr>
              <a:t> IPOP </a:t>
            </a:r>
            <a:r>
              <a:rPr lang="fr-FR" sz="2000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fr-FR" sz="2000" dirty="0" smtClean="0">
                <a:sym typeface="Wingdings"/>
              </a:rPr>
              <a:t> SURVEILLANCE</a:t>
            </a:r>
          </a:p>
          <a:p>
            <a:pPr marL="0" indent="0">
              <a:buNone/>
            </a:pPr>
            <a:endParaRPr lang="fr-FR" sz="2000" dirty="0" smtClean="0">
              <a:sym typeface="Wingdings"/>
            </a:endParaRPr>
          </a:p>
          <a:p>
            <a:r>
              <a:rPr lang="fr-FR" sz="2000" dirty="0" smtClean="0">
                <a:sym typeface="Wingdings"/>
              </a:rPr>
              <a:t>RISQUE INTERMEDIAIRE </a:t>
            </a:r>
            <a:r>
              <a:rPr lang="fr-FR" sz="2000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fr-FR" sz="2000" dirty="0" smtClean="0">
                <a:sym typeface="Wingdings"/>
              </a:rPr>
              <a:t> +/- IPOP  </a:t>
            </a:r>
            <a:r>
              <a:rPr lang="fr-FR" sz="2000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fr-FR" sz="2000" dirty="0" smtClean="0">
                <a:sym typeface="Wingdings"/>
              </a:rPr>
              <a:t> INSTILLATIONS MYTOMYCINE C (ou BCG) </a:t>
            </a:r>
            <a:r>
              <a:rPr lang="fr-FR" sz="2000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fr-FR" sz="2000" dirty="0">
                <a:sym typeface="Wingdings"/>
              </a:rPr>
              <a:t> </a:t>
            </a:r>
            <a:r>
              <a:rPr lang="fr-FR" sz="2000" dirty="0" smtClean="0">
                <a:sym typeface="Wingdings"/>
              </a:rPr>
              <a:t>SURVEILLANCE </a:t>
            </a:r>
          </a:p>
          <a:p>
            <a:pPr marL="0" indent="0">
              <a:buNone/>
            </a:pPr>
            <a:endParaRPr lang="fr-FR" sz="2000" dirty="0" smtClean="0">
              <a:sym typeface="Wingdings"/>
            </a:endParaRPr>
          </a:p>
          <a:p>
            <a:r>
              <a:rPr lang="fr-FR" sz="2000" dirty="0" smtClean="0">
                <a:sym typeface="Wingdings"/>
              </a:rPr>
              <a:t>HAUT RISQUE </a:t>
            </a:r>
            <a:r>
              <a:rPr lang="fr-FR" sz="2000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fr-FR" sz="2000" dirty="0" smtClean="0">
                <a:sym typeface="Wingdings"/>
              </a:rPr>
              <a:t> +/- REV REEVALUATION </a:t>
            </a:r>
            <a:r>
              <a:rPr lang="fr-FR" sz="2000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fr-FR" sz="2000" dirty="0" smtClean="0">
                <a:sym typeface="Wingdings"/>
              </a:rPr>
              <a:t> INSTILLATION BCG </a:t>
            </a:r>
            <a:r>
              <a:rPr lang="fr-FR" sz="2000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fr-FR" sz="2000" dirty="0" smtClean="0">
                <a:sym typeface="Wingdings"/>
              </a:rPr>
              <a:t> +/- BIOPSIE DE REEVALUATION (si CIS initial) </a:t>
            </a:r>
            <a:r>
              <a:rPr lang="fr-FR" sz="2000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fr-FR" sz="2000" dirty="0" smtClean="0">
                <a:sym typeface="Wingdings"/>
              </a:rPr>
              <a:t> SURVEILLANCE</a:t>
            </a:r>
          </a:p>
          <a:p>
            <a:pPr marL="0" indent="0">
              <a:buNone/>
            </a:pPr>
            <a:endParaRPr lang="fr-FR" sz="2000" dirty="0" smtClean="0">
              <a:sym typeface="Wingdings"/>
            </a:endParaRPr>
          </a:p>
          <a:p>
            <a:r>
              <a:rPr lang="fr-FR" sz="2000" dirty="0" smtClean="0">
                <a:sym typeface="Wingdings"/>
              </a:rPr>
              <a:t>TRES HAUT RISQUE </a:t>
            </a:r>
            <a:r>
              <a:rPr lang="fr-FR" sz="2000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fr-FR" sz="2000" dirty="0" smtClean="0">
                <a:sym typeface="Wingdings"/>
              </a:rPr>
              <a:t> REV REEVALUATION SYSTEMATIQUE </a:t>
            </a:r>
            <a:r>
              <a:rPr lang="fr-FR" sz="2000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fr-FR" sz="2000" dirty="0" smtClean="0">
                <a:sym typeface="Wingdings"/>
              </a:rPr>
              <a:t> BCG OU CYSTECTOMIE D’EMBLEE </a:t>
            </a:r>
            <a:r>
              <a:rPr lang="fr-FR" sz="2000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fr-FR" sz="2000" dirty="0" smtClean="0">
                <a:sym typeface="Wingdings"/>
              </a:rPr>
              <a:t> SURVEILLANCE</a:t>
            </a:r>
          </a:p>
          <a:p>
            <a:endParaRPr lang="fr-FR" sz="2000" dirty="0">
              <a:sym typeface="Wingdings"/>
            </a:endParaRPr>
          </a:p>
          <a:p>
            <a:r>
              <a:rPr lang="fr-FR" sz="2000" dirty="0" smtClean="0">
                <a:sym typeface="Wingdings"/>
              </a:rPr>
              <a:t>Surveillance= cystoscopie et cytologie </a:t>
            </a:r>
            <a:r>
              <a:rPr lang="fr-FR" sz="2000" smtClean="0">
                <a:sym typeface="Wingdings"/>
              </a:rPr>
              <a:t>urinaire régulièrement</a:t>
            </a:r>
            <a:endParaRPr lang="fr-FR" sz="20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814916" y="2889250"/>
            <a:ext cx="1651001" cy="285750"/>
          </a:xfrm>
          <a:prstGeom prst="rect">
            <a:avLst/>
          </a:prstGeom>
          <a:noFill/>
          <a:ln w="12700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814916" y="3528483"/>
            <a:ext cx="2592917" cy="285750"/>
          </a:xfrm>
          <a:prstGeom prst="rect">
            <a:avLst/>
          </a:prstGeom>
          <a:noFill/>
          <a:ln w="12700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814916" y="5446183"/>
            <a:ext cx="2095501" cy="285750"/>
          </a:xfrm>
          <a:prstGeom prst="rect">
            <a:avLst/>
          </a:prstGeom>
          <a:noFill/>
          <a:ln w="12700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814916" y="4480984"/>
            <a:ext cx="1576917" cy="285750"/>
          </a:xfrm>
          <a:prstGeom prst="rect">
            <a:avLst/>
          </a:prstGeom>
          <a:noFill/>
          <a:ln w="12700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71150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TVIM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 smtClean="0"/>
              <a:t>Chimiothérapie néo-</a:t>
            </a:r>
            <a:r>
              <a:rPr lang="fr-FR" dirty="0" err="1" smtClean="0"/>
              <a:t>adjuvante</a:t>
            </a:r>
            <a:r>
              <a:rPr lang="fr-FR" dirty="0" smtClean="0"/>
              <a:t> si patient </a:t>
            </a:r>
            <a:r>
              <a:rPr lang="fr-FR" dirty="0" smtClean="0"/>
              <a:t>en bon état général</a:t>
            </a:r>
            <a:r>
              <a:rPr lang="fr-FR" dirty="0" smtClean="0"/>
              <a:t>: </a:t>
            </a:r>
            <a:r>
              <a:rPr lang="fr-FR" dirty="0" smtClean="0"/>
              <a:t>créatinine N, </a:t>
            </a:r>
            <a:r>
              <a:rPr lang="fr-FR" dirty="0" err="1" smtClean="0"/>
              <a:t>onco</a:t>
            </a:r>
            <a:r>
              <a:rPr lang="fr-FR" dirty="0" smtClean="0"/>
              <a:t>-cardio ok, oncoG8/</a:t>
            </a:r>
            <a:r>
              <a:rPr lang="fr-FR" dirty="0" err="1" smtClean="0"/>
              <a:t>onco</a:t>
            </a:r>
            <a:r>
              <a:rPr lang="fr-FR" dirty="0" smtClean="0"/>
              <a:t>-gériatre ok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/>
              <a:t>Chirurgie reste la référence robot-assistée si possible, protocoles RAAC++: </a:t>
            </a:r>
          </a:p>
          <a:p>
            <a:pPr lvl="1"/>
            <a:r>
              <a:rPr lang="fr-FR" dirty="0"/>
              <a:t>Homme: </a:t>
            </a:r>
            <a:r>
              <a:rPr lang="fr-FR" dirty="0" err="1"/>
              <a:t>cystoprostatectomie</a:t>
            </a:r>
            <a:r>
              <a:rPr lang="fr-FR" dirty="0"/>
              <a:t>  </a:t>
            </a:r>
          </a:p>
          <a:p>
            <a:pPr lvl="1"/>
            <a:r>
              <a:rPr lang="fr-FR" dirty="0"/>
              <a:t>Femme: </a:t>
            </a:r>
            <a:r>
              <a:rPr lang="fr-FR" dirty="0" err="1"/>
              <a:t>pelvectomie</a:t>
            </a:r>
            <a:r>
              <a:rPr lang="fr-FR" dirty="0"/>
              <a:t> </a:t>
            </a:r>
            <a:r>
              <a:rPr lang="fr-FR" dirty="0" smtClean="0"/>
              <a:t>antérieure</a:t>
            </a:r>
          </a:p>
          <a:p>
            <a:pPr marL="457200" lvl="1" indent="0">
              <a:buNone/>
            </a:pPr>
            <a:endParaRPr lang="fr-FR" dirty="0" smtClean="0"/>
          </a:p>
          <a:p>
            <a:r>
              <a:rPr lang="fr-FR" dirty="0" smtClean="0"/>
              <a:t>Radio-Hormonothérapie si CI chirurgie en l’absence lésion T3, dilatation haut appareil ou CIS possiblement précédée d’une chimio néo-</a:t>
            </a:r>
            <a:r>
              <a:rPr lang="fr-FR" dirty="0" err="1" smtClean="0"/>
              <a:t>adj</a:t>
            </a:r>
            <a:endParaRPr lang="fr-FR" dirty="0" smtClean="0"/>
          </a:p>
          <a:p>
            <a:pPr marL="457200" lvl="1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889525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RECONSTRUCTION 1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u="sng" dirty="0" smtClean="0"/>
              <a:t>Urétérostomie cutanée:</a:t>
            </a:r>
            <a:r>
              <a:rPr lang="fr-FR" dirty="0" smtClean="0"/>
              <a:t> </a:t>
            </a:r>
            <a:r>
              <a:rPr lang="fr-FR" sz="2800" dirty="0" smtClean="0"/>
              <a:t>quasi-abandonnée (EG précaire, CI reconstruction avec grêle). Nécessite le maintien de sondes urétérales</a:t>
            </a:r>
          </a:p>
          <a:p>
            <a:r>
              <a:rPr lang="fr-FR" u="sng" dirty="0" smtClean="0"/>
              <a:t>Urétérostomie cutanée </a:t>
            </a:r>
            <a:r>
              <a:rPr lang="fr-FR" u="sng" dirty="0" err="1" smtClean="0"/>
              <a:t>trans</a:t>
            </a:r>
            <a:r>
              <a:rPr lang="fr-FR" u="sng" dirty="0" smtClean="0"/>
              <a:t>-iléale non continente:</a:t>
            </a:r>
            <a:r>
              <a:rPr lang="fr-FR" dirty="0" smtClean="0"/>
              <a:t> </a:t>
            </a:r>
            <a:r>
              <a:rPr lang="fr-FR" dirty="0" err="1" smtClean="0"/>
              <a:t>Bricker</a:t>
            </a:r>
            <a:endParaRPr lang="fr-FR" dirty="0" smtClean="0"/>
          </a:p>
        </p:txBody>
      </p:sp>
      <p:pic>
        <p:nvPicPr>
          <p:cNvPr id="4" name="Image 3" descr="Capture d’écran 2014-04-27 à 22.13.39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96696" y="4193367"/>
            <a:ext cx="2633251" cy="2308028"/>
          </a:xfrm>
          <a:prstGeom prst="rect">
            <a:avLst/>
          </a:prstGeom>
        </p:spPr>
      </p:pic>
      <p:pic>
        <p:nvPicPr>
          <p:cNvPr id="6" name="Image 5" descr="Capture d’écran 2014-04-27 à 22.12.28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95417" y="4205357"/>
            <a:ext cx="2275537" cy="2296038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6470954" y="4401999"/>
            <a:ext cx="1879296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Pas de sonde urétérale à demeure.</a:t>
            </a:r>
          </a:p>
          <a:p>
            <a:r>
              <a:rPr lang="fr-FR" dirty="0" smtClean="0"/>
              <a:t>Poche de </a:t>
            </a:r>
            <a:r>
              <a:rPr lang="fr-FR" dirty="0" err="1" smtClean="0"/>
              <a:t>stomie</a:t>
            </a:r>
            <a:r>
              <a:rPr lang="fr-FR" dirty="0" smtClean="0"/>
              <a:t> permanente et définitive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002069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RECONSTRUCTION 2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u="sng" dirty="0"/>
              <a:t>Urétérostomie cutanée continente:</a:t>
            </a:r>
            <a:r>
              <a:rPr lang="fr-FR" dirty="0"/>
              <a:t> Miami</a:t>
            </a:r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4" name="Image 3" descr="Capture d’écran 2014-04-27 à 22.13.5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35301" y="3005678"/>
            <a:ext cx="3225397" cy="2780953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5207001" y="3376083"/>
            <a:ext cx="327025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Le réservoir est constitué avec le </a:t>
            </a:r>
            <a:r>
              <a:rPr lang="fr-FR" dirty="0" err="1" smtClean="0"/>
              <a:t>caecum</a:t>
            </a:r>
            <a:r>
              <a:rPr lang="fr-FR" dirty="0" smtClean="0"/>
              <a:t>, la continence assurée par la </a:t>
            </a:r>
            <a:r>
              <a:rPr lang="fr-FR" dirty="0" smtClean="0"/>
              <a:t>valvule </a:t>
            </a:r>
            <a:r>
              <a:rPr lang="fr-FR" dirty="0" smtClean="0"/>
              <a:t>de Bauhin et le trajet </a:t>
            </a:r>
            <a:r>
              <a:rPr lang="fr-FR" dirty="0" err="1" smtClean="0"/>
              <a:t>intrapariétal</a:t>
            </a:r>
            <a:r>
              <a:rPr lang="fr-FR" dirty="0" smtClean="0"/>
              <a:t> de la dernière anse iléale qui est calibrée.</a:t>
            </a:r>
          </a:p>
          <a:p>
            <a:r>
              <a:rPr lang="fr-FR" dirty="0" smtClean="0"/>
              <a:t>Mictions par auto-sondages.</a:t>
            </a:r>
          </a:p>
          <a:p>
            <a:r>
              <a:rPr lang="fr-FR" dirty="0" smtClean="0"/>
              <a:t>Surtout utilisé chez la femme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624746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RECONSTRUCTION 3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b="1" u="sng" dirty="0" err="1" smtClean="0"/>
              <a:t>Néovessie</a:t>
            </a:r>
            <a:r>
              <a:rPr lang="fr-FR" b="1" u="sng" dirty="0" smtClean="0"/>
              <a:t>:</a:t>
            </a:r>
            <a:r>
              <a:rPr lang="fr-FR" b="1" dirty="0" smtClean="0"/>
              <a:t> </a:t>
            </a:r>
            <a:r>
              <a:rPr lang="fr-FR" dirty="0" smtClean="0"/>
              <a:t>C’est la technique qui doit être proposée en 1</a:t>
            </a:r>
            <a:r>
              <a:rPr lang="fr-FR" baseline="30000" dirty="0" smtClean="0"/>
              <a:t>ère</a:t>
            </a:r>
            <a:r>
              <a:rPr lang="fr-FR" dirty="0" smtClean="0"/>
              <a:t> intention chez les patients éligibles. Pas de </a:t>
            </a:r>
            <a:r>
              <a:rPr lang="fr-FR" dirty="0" err="1" smtClean="0"/>
              <a:t>stomie</a:t>
            </a:r>
            <a:r>
              <a:rPr lang="fr-FR" dirty="0" smtClean="0"/>
              <a:t>.</a:t>
            </a:r>
          </a:p>
          <a:p>
            <a:r>
              <a:rPr lang="fr-FR" dirty="0" smtClean="0"/>
              <a:t>Souvent meilleur fonctionnement chez l’homme</a:t>
            </a:r>
          </a:p>
          <a:p>
            <a:r>
              <a:rPr lang="fr-FR" dirty="0" smtClean="0"/>
              <a:t>Contre-indication: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   insuffisance </a:t>
            </a:r>
            <a:r>
              <a:rPr lang="fr-FR" dirty="0"/>
              <a:t>rénale, </a:t>
            </a:r>
          </a:p>
          <a:p>
            <a:pPr>
              <a:buNone/>
            </a:pPr>
            <a:r>
              <a:rPr lang="fr-FR" dirty="0"/>
              <a:t>	incapacité </a:t>
            </a:r>
            <a:r>
              <a:rPr lang="fr-FR" dirty="0" err="1"/>
              <a:t>autosondage</a:t>
            </a:r>
            <a:r>
              <a:rPr lang="fr-FR" dirty="0"/>
              <a:t>, envahissement urètre, </a:t>
            </a:r>
          </a:p>
          <a:p>
            <a:pPr>
              <a:buNone/>
            </a:pPr>
            <a:r>
              <a:rPr lang="fr-FR" dirty="0"/>
              <a:t>	sténose urétrale complexe,</a:t>
            </a:r>
          </a:p>
          <a:p>
            <a:pPr>
              <a:buNone/>
            </a:pPr>
            <a:r>
              <a:rPr lang="fr-FR" dirty="0"/>
              <a:t>	insuffisance sphinctérienne</a:t>
            </a:r>
          </a:p>
          <a:p>
            <a:pPr>
              <a:buNone/>
            </a:pPr>
            <a:r>
              <a:rPr lang="fr-FR" dirty="0"/>
              <a:t>	RT pelvienne, </a:t>
            </a:r>
          </a:p>
          <a:p>
            <a:pPr>
              <a:buNone/>
            </a:pPr>
            <a:r>
              <a:rPr lang="fr-FR" dirty="0"/>
              <a:t>	MICI, </a:t>
            </a:r>
          </a:p>
          <a:p>
            <a:pPr>
              <a:buNone/>
            </a:pPr>
            <a:r>
              <a:rPr lang="fr-FR" dirty="0"/>
              <a:t>	espérance vie limitée.</a:t>
            </a:r>
          </a:p>
          <a:p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endParaRPr lang="fr-FR"/>
          </a:p>
        </p:txBody>
      </p:sp>
      <p:pic>
        <p:nvPicPr>
          <p:cNvPr id="4" name="Picture 13" descr="tech hauttman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52462" y="1417638"/>
            <a:ext cx="3626820" cy="446695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518235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</TotalTime>
  <Words>661</Words>
  <Application>Microsoft Macintosh PowerPoint</Application>
  <PresentationFormat>Présentation à l'écran (4:3)</PresentationFormat>
  <Paragraphs>74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Thème Office</vt:lpstr>
      <vt:lpstr>TUMEURS DE VESSIE</vt:lpstr>
      <vt:lpstr>Généralités</vt:lpstr>
      <vt:lpstr>Résection endoscopique de Vessie</vt:lpstr>
      <vt:lpstr>Histoire naturelle Tumeurs Vessie</vt:lpstr>
      <vt:lpstr>TVNIM</vt:lpstr>
      <vt:lpstr>TVIM</vt:lpstr>
      <vt:lpstr>RECONSTRUCTION 1</vt:lpstr>
      <vt:lpstr>RECONSTRUCTION 2</vt:lpstr>
      <vt:lpstr>RECONSTRUCTION 3</vt:lpstr>
      <vt:lpstr>IMMUNOTHERAPIE</vt:lpstr>
      <vt:lpstr>Actu urologie/Hôpital Européen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TUMEURS DE VESSIE</dc:title>
  <dc:creator>Antoine VAN HOVE</dc:creator>
  <cp:lastModifiedBy>Antoine VAN HOVE</cp:lastModifiedBy>
  <cp:revision>20</cp:revision>
  <dcterms:created xsi:type="dcterms:W3CDTF">2019-03-07T14:09:07Z</dcterms:created>
  <dcterms:modified xsi:type="dcterms:W3CDTF">2019-03-10T14:40:48Z</dcterms:modified>
</cp:coreProperties>
</file>