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97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09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58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41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71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4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65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17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48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88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8F8C6-65AD-D54E-BB12-2ACE36416D2E}" type="datetimeFigureOut">
              <a:rPr lang="fr-FR" smtClean="0"/>
              <a:t>16/12/20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E942-7537-914D-877D-9FF6A71C0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8218"/>
            <a:ext cx="7772400" cy="1470025"/>
          </a:xfrm>
        </p:spPr>
        <p:txBody>
          <a:bodyPr/>
          <a:lstStyle/>
          <a:p>
            <a:r>
              <a:rPr lang="fr-FR" dirty="0" smtClean="0"/>
              <a:t>CONTRACEPTION MASCULINE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850" y="2781002"/>
            <a:ext cx="8511033" cy="1752600"/>
          </a:xfrm>
        </p:spPr>
        <p:txBody>
          <a:bodyPr/>
          <a:lstStyle/>
          <a:p>
            <a:r>
              <a:rPr lang="fr-FR" dirty="0" smtClean="0"/>
              <a:t>Décembre 2020</a:t>
            </a:r>
          </a:p>
          <a:p>
            <a:endParaRPr lang="fr-FR" dirty="0" smtClean="0"/>
          </a:p>
          <a:p>
            <a:r>
              <a:rPr lang="fr-FR" sz="2400" dirty="0" err="1" smtClean="0"/>
              <a:t>Drs</a:t>
            </a:r>
            <a:r>
              <a:rPr lang="fr-FR" sz="2400" dirty="0" smtClean="0"/>
              <a:t> CARCENAC-DETURMENY-GABRIEL-GRISONI-SICHEZ-VAN HOVE</a:t>
            </a:r>
            <a:endParaRPr lang="fr-FR" sz="2400" dirty="0"/>
          </a:p>
        </p:txBody>
      </p:sp>
      <p:pic>
        <p:nvPicPr>
          <p:cNvPr id="4" name="Image 3" descr="logo H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2" y="5445508"/>
            <a:ext cx="3530600" cy="927100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726" y="5436504"/>
            <a:ext cx="2664296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50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Capture d’écran 2020-12-15 à 05.29.4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46" r="-18746"/>
          <a:stretch>
            <a:fillRect/>
          </a:stretch>
        </p:blipFill>
        <p:spPr/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250636" y="1435100"/>
            <a:ext cx="3214878" cy="4691063"/>
          </a:xfrm>
        </p:spPr>
        <p:txBody>
          <a:bodyPr/>
          <a:lstStyle/>
          <a:p>
            <a:r>
              <a:rPr lang="fr-FR" sz="2400" b="1" dirty="0" smtClean="0"/>
              <a:t>2</a:t>
            </a:r>
            <a:r>
              <a:rPr lang="fr-FR" sz="2400" dirty="0" smtClean="0"/>
              <a:t>- utilisation d’une autre molécule pour rétrocontrôle et supplémentation en </a:t>
            </a:r>
            <a:r>
              <a:rPr lang="fr-FR" sz="2400" dirty="0" err="1" smtClean="0"/>
              <a:t>testosterone</a:t>
            </a:r>
            <a:r>
              <a:rPr lang="fr-FR" sz="2400" dirty="0" smtClean="0"/>
              <a:t>:</a:t>
            </a:r>
          </a:p>
          <a:p>
            <a:endParaRPr lang="fr-FR" sz="2400" dirty="0"/>
          </a:p>
          <a:p>
            <a:r>
              <a:rPr lang="fr-FR" sz="2400" dirty="0" smtClean="0"/>
              <a:t> </a:t>
            </a:r>
            <a:r>
              <a:rPr lang="fr-FR" sz="2400" i="1" dirty="0" smtClean="0"/>
              <a:t>progestatif à visée </a:t>
            </a:r>
            <a:r>
              <a:rPr lang="fr-FR" sz="2400" i="1" dirty="0" err="1" smtClean="0"/>
              <a:t>freinatrice</a:t>
            </a:r>
            <a:r>
              <a:rPr lang="fr-FR" sz="2400" i="1" dirty="0" smtClean="0"/>
              <a:t> </a:t>
            </a:r>
          </a:p>
          <a:p>
            <a:r>
              <a:rPr lang="fr-FR" sz="2400" i="1" dirty="0" smtClean="0"/>
              <a:t>+ </a:t>
            </a:r>
          </a:p>
          <a:p>
            <a:r>
              <a:rPr lang="fr-FR" sz="2400" i="1" dirty="0" err="1" smtClean="0"/>
              <a:t>testoterone</a:t>
            </a:r>
            <a:r>
              <a:rPr lang="fr-FR" sz="2400" i="1" dirty="0" smtClean="0"/>
              <a:t> exogène à visée compensatrice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475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CMH (suite)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fr-FR" sz="2600" dirty="0" err="1" smtClean="0"/>
              <a:t>Testosterone</a:t>
            </a:r>
            <a:r>
              <a:rPr lang="fr-FR" sz="2600" dirty="0" smtClean="0"/>
              <a:t> </a:t>
            </a:r>
            <a:r>
              <a:rPr lang="fr-FR" sz="2600" dirty="0" smtClean="0"/>
              <a:t>seule:</a:t>
            </a:r>
          </a:p>
          <a:p>
            <a:pPr lvl="1"/>
            <a:r>
              <a:rPr lang="fr-FR" sz="2600" dirty="0"/>
              <a:t>200mg IM d’</a:t>
            </a:r>
            <a:r>
              <a:rPr lang="fr-FR" sz="2600" dirty="0" err="1"/>
              <a:t>enanthate</a:t>
            </a:r>
            <a:r>
              <a:rPr lang="fr-FR" sz="2600" dirty="0"/>
              <a:t> de </a:t>
            </a:r>
            <a:r>
              <a:rPr lang="fr-FR" sz="2600" dirty="0" err="1"/>
              <a:t>testosterone</a:t>
            </a:r>
            <a:r>
              <a:rPr lang="fr-FR" sz="2600" dirty="0"/>
              <a:t>/</a:t>
            </a:r>
            <a:r>
              <a:rPr lang="fr-FR" sz="2600" dirty="0" smtClean="0"/>
              <a:t>semaine (jour fixe)</a:t>
            </a:r>
            <a:endParaRPr lang="fr-FR" sz="2600" dirty="0"/>
          </a:p>
          <a:p>
            <a:pPr lvl="1"/>
            <a:r>
              <a:rPr lang="fr-FR" sz="2600" dirty="0"/>
              <a:t>500mg IM d’</a:t>
            </a:r>
            <a:r>
              <a:rPr lang="fr-FR" sz="2600" dirty="0" err="1"/>
              <a:t>undecanoate</a:t>
            </a:r>
            <a:r>
              <a:rPr lang="fr-FR" sz="2600" dirty="0"/>
              <a:t> de </a:t>
            </a:r>
            <a:r>
              <a:rPr lang="fr-FR" sz="2600" dirty="0" err="1"/>
              <a:t>testosterone</a:t>
            </a:r>
            <a:r>
              <a:rPr lang="fr-FR" sz="2600" dirty="0"/>
              <a:t>/</a:t>
            </a:r>
            <a:r>
              <a:rPr lang="fr-FR" sz="2600" dirty="0" smtClean="0"/>
              <a:t>mois</a:t>
            </a:r>
          </a:p>
          <a:p>
            <a:r>
              <a:rPr lang="fr-FR" sz="2600" dirty="0" err="1" smtClean="0"/>
              <a:t>Testo</a:t>
            </a:r>
            <a:r>
              <a:rPr lang="fr-FR" sz="2600" dirty="0" smtClean="0"/>
              <a:t> faible dose +progestatif: différents modèles (injections, implants, pilule, gel transdermique)</a:t>
            </a:r>
            <a:r>
              <a:rPr lang="mr-IN" sz="2600" dirty="0" smtClean="0"/>
              <a:t>…</a:t>
            </a:r>
            <a:r>
              <a:rPr lang="fr-FR" sz="2600" dirty="0" smtClean="0"/>
              <a:t> moins standardisé</a:t>
            </a:r>
          </a:p>
          <a:p>
            <a:r>
              <a:rPr lang="fr-FR" sz="2600" u="sng" dirty="0" smtClean="0"/>
              <a:t>Indications:</a:t>
            </a:r>
            <a:r>
              <a:rPr lang="fr-FR" sz="2600" dirty="0" smtClean="0"/>
              <a:t>&lt;45 ans, spermogramme et bilan bio avant supplémentation N</a:t>
            </a:r>
          </a:p>
          <a:p>
            <a:r>
              <a:rPr lang="fr-FR" sz="2600" u="sng" dirty="0" smtClean="0"/>
              <a:t>CI: </a:t>
            </a:r>
            <a:r>
              <a:rPr lang="fr-FR" sz="2600" dirty="0" err="1" smtClean="0"/>
              <a:t>atcd</a:t>
            </a:r>
            <a:r>
              <a:rPr lang="fr-FR" sz="2600" dirty="0" smtClean="0"/>
              <a:t> </a:t>
            </a:r>
            <a:r>
              <a:rPr lang="fr-FR" sz="2600" dirty="0" err="1" smtClean="0"/>
              <a:t>fam</a:t>
            </a:r>
            <a:r>
              <a:rPr lang="fr-FR" sz="2600" dirty="0" smtClean="0"/>
              <a:t>. ADK prostate, </a:t>
            </a:r>
            <a:r>
              <a:rPr lang="fr-FR" sz="2600" dirty="0" err="1" smtClean="0"/>
              <a:t>atcd</a:t>
            </a:r>
            <a:r>
              <a:rPr lang="fr-FR" sz="2600" dirty="0" smtClean="0"/>
              <a:t> perso </a:t>
            </a:r>
            <a:r>
              <a:rPr lang="fr-FR" sz="2600" dirty="0" err="1" smtClean="0"/>
              <a:t>coagulopathie</a:t>
            </a:r>
            <a:r>
              <a:rPr lang="fr-FR" sz="2600" dirty="0" smtClean="0"/>
              <a:t>/cardiaque/HTA/</a:t>
            </a:r>
            <a:r>
              <a:rPr lang="fr-FR" sz="2600" dirty="0"/>
              <a:t>é</a:t>
            </a:r>
            <a:r>
              <a:rPr lang="fr-FR" sz="2600" dirty="0" smtClean="0"/>
              <a:t>pilepsie/hépatique/</a:t>
            </a:r>
            <a:r>
              <a:rPr lang="fr-FR" sz="2600" dirty="0" err="1" smtClean="0"/>
              <a:t>ins</a:t>
            </a:r>
            <a:r>
              <a:rPr lang="fr-FR" sz="2600" dirty="0" smtClean="0"/>
              <a:t>. rénale/SAOS/psy/</a:t>
            </a:r>
            <a:r>
              <a:rPr lang="fr-FR" sz="2600" dirty="0" err="1" smtClean="0"/>
              <a:t>acnée</a:t>
            </a:r>
            <a:r>
              <a:rPr lang="fr-FR" sz="2600" dirty="0" smtClean="0"/>
              <a:t>/obésité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74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CMH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/>
              <a:t>Phase inhibition </a:t>
            </a:r>
            <a:r>
              <a:rPr lang="fr-FR" dirty="0"/>
              <a:t>3 mois jusqu’à spermogramme contrôle nécessite autre contraception</a:t>
            </a:r>
          </a:p>
          <a:p>
            <a:r>
              <a:rPr lang="fr-FR" u="sng" dirty="0"/>
              <a:t>Surveillance:</a:t>
            </a:r>
            <a:r>
              <a:rPr lang="fr-FR" dirty="0"/>
              <a:t> spermogramme/3mois,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bio + exam</a:t>
            </a:r>
            <a:r>
              <a:rPr lang="fr-FR" dirty="0"/>
              <a:t>/6mois</a:t>
            </a:r>
          </a:p>
          <a:p>
            <a:r>
              <a:rPr lang="fr-FR" u="sng" dirty="0"/>
              <a:t>Durée max conseillée:</a:t>
            </a:r>
            <a:r>
              <a:rPr lang="fr-FR" dirty="0"/>
              <a:t> 18 mois</a:t>
            </a:r>
          </a:p>
          <a:p>
            <a:r>
              <a:rPr lang="fr-FR" u="sng" dirty="0"/>
              <a:t>Indice de Pearl:</a:t>
            </a:r>
            <a:r>
              <a:rPr lang="fr-FR" dirty="0"/>
              <a:t> 0,8 à 1,4 pour schéma hebdomadaire/ 1,1 à 2,3 pour schéma mensuel. Probable variation inter-ethnique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51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Nouvelles techniques: Contraception Masculine Thermique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Principe: </a:t>
            </a:r>
            <a:r>
              <a:rPr lang="fr-FR" dirty="0" err="1" smtClean="0"/>
              <a:t>t°C</a:t>
            </a:r>
            <a:r>
              <a:rPr lang="fr-FR" dirty="0" smtClean="0"/>
              <a:t> physiologique testiculaire 2 à 4°C&lt;T°C corporelle.                                      +2°C=&gt; baisse production </a:t>
            </a:r>
            <a:r>
              <a:rPr lang="fr-FR" dirty="0" err="1" smtClean="0"/>
              <a:t>Spz</a:t>
            </a:r>
            <a:r>
              <a:rPr lang="fr-FR" dirty="0" smtClean="0"/>
              <a:t> par apoptose</a:t>
            </a:r>
          </a:p>
          <a:p>
            <a:r>
              <a:rPr lang="fr-FR" dirty="0" smtClean="0"/>
              <a:t>Sous vêtements avec isolation thermique H24.</a:t>
            </a:r>
          </a:p>
          <a:p>
            <a:r>
              <a:rPr lang="fr-FR" dirty="0" smtClean="0"/>
              <a:t>Maintien testicules en position </a:t>
            </a:r>
            <a:r>
              <a:rPr lang="fr-FR" dirty="0" err="1" smtClean="0"/>
              <a:t>suprascrotale</a:t>
            </a:r>
            <a:r>
              <a:rPr lang="fr-FR" dirty="0" smtClean="0"/>
              <a:t> 15H/24 min (sous vêtement spécifique, pas d’accès grand public pour le moment).</a:t>
            </a:r>
          </a:p>
          <a:p>
            <a:r>
              <a:rPr lang="fr-FR" dirty="0" smtClean="0"/>
              <a:t>Méthodes similaires non validées par essais cliniques: </a:t>
            </a:r>
            <a:r>
              <a:rPr lang="fr-FR" dirty="0" err="1" smtClean="0"/>
              <a:t>Androswitch</a:t>
            </a:r>
            <a:r>
              <a:rPr lang="fr-FR" dirty="0"/>
              <a:t>®</a:t>
            </a:r>
            <a:r>
              <a:rPr lang="fr-FR" dirty="0" smtClean="0"/>
              <a:t>, </a:t>
            </a:r>
            <a:r>
              <a:rPr lang="fr-FR" dirty="0" err="1" smtClean="0"/>
              <a:t>Spermapause</a:t>
            </a:r>
            <a:r>
              <a:rPr lang="fr-FR" dirty="0" smtClean="0"/>
              <a:t>®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221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CMT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 smtClean="0"/>
              <a:t>CI:</a:t>
            </a:r>
            <a:r>
              <a:rPr lang="fr-FR" dirty="0" smtClean="0"/>
              <a:t> cryptorchidie/ectopie, hernie inguinale, K testicule, varicocèle st. 3, obésité morbide</a:t>
            </a:r>
          </a:p>
          <a:p>
            <a:r>
              <a:rPr lang="fr-FR" u="sng" dirty="0" smtClean="0"/>
              <a:t>Phase inhibition: </a:t>
            </a:r>
            <a:r>
              <a:rPr lang="fr-FR" dirty="0" smtClean="0"/>
              <a:t>2 à 4 mois. Spermogramme à 3 mois</a:t>
            </a:r>
          </a:p>
          <a:p>
            <a:r>
              <a:rPr lang="fr-FR" u="sng" dirty="0" smtClean="0"/>
              <a:t>Surveillance:</a:t>
            </a:r>
            <a:r>
              <a:rPr lang="fr-FR" dirty="0" smtClean="0"/>
              <a:t> spermogramme/3 mois pendant 2 ans puis /6mois. Durée recommandée 4 ans</a:t>
            </a:r>
          </a:p>
          <a:p>
            <a:r>
              <a:rPr lang="fr-FR" dirty="0" smtClean="0"/>
              <a:t>!! Non respect des durées quotidiennes minimales ou oubli 24h00 compromet effet contraceptif!!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50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Contraception Masculine de demain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 err="1" smtClean="0"/>
              <a:t>Reversible</a:t>
            </a:r>
            <a:r>
              <a:rPr lang="fr-FR" u="sng" dirty="0" smtClean="0"/>
              <a:t> Inhibition of </a:t>
            </a:r>
            <a:r>
              <a:rPr lang="fr-FR" u="sng" dirty="0" err="1" smtClean="0"/>
              <a:t>Sperm</a:t>
            </a:r>
            <a:r>
              <a:rPr lang="fr-FR" u="sng" dirty="0" smtClean="0"/>
              <a:t> Under Guidance (RISUG):</a:t>
            </a:r>
            <a:r>
              <a:rPr lang="fr-FR" dirty="0" smtClean="0"/>
              <a:t> obstruction mécanique des déférents (actuellement étude phase 3)</a:t>
            </a:r>
          </a:p>
          <a:p>
            <a:r>
              <a:rPr lang="fr-FR" u="sng" dirty="0" smtClean="0"/>
              <a:t>Immunothérapie:</a:t>
            </a:r>
            <a:r>
              <a:rPr lang="fr-FR" dirty="0" smtClean="0"/>
              <a:t> vaccin contraceptif? Résultats mitigés</a:t>
            </a:r>
          </a:p>
          <a:p>
            <a:r>
              <a:rPr lang="fr-FR" u="sng" dirty="0" smtClean="0"/>
              <a:t>Pilule ou implant SC hormonal:</a:t>
            </a:r>
            <a:r>
              <a:rPr lang="fr-FR" dirty="0" smtClean="0"/>
              <a:t> probablement demain</a:t>
            </a:r>
            <a:r>
              <a:rPr lang="mr-IN" dirty="0" smtClean="0"/>
              <a:t>…</a:t>
            </a:r>
            <a:endParaRPr lang="fr-FR" dirty="0" smtClean="0"/>
          </a:p>
          <a:p>
            <a:r>
              <a:rPr lang="fr-FR" u="sng" dirty="0" smtClean="0"/>
              <a:t>Approche non hormonale</a:t>
            </a:r>
            <a:r>
              <a:rPr lang="fr-FR" dirty="0" smtClean="0"/>
              <a:t> pour éviter hypogonadisme: possiblement après demain</a:t>
            </a:r>
            <a:r>
              <a:rPr lang="mr-IN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403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Capture d’écran 2020-12-16 à 15.29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14" y="-1"/>
            <a:ext cx="9186514" cy="721718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29591" y="2355657"/>
            <a:ext cx="3517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Apple Chancery"/>
                <a:cs typeface="Apple Chancery"/>
              </a:rPr>
              <a:t>Bonnes fêtes de fin d’année</a:t>
            </a:r>
          </a:p>
          <a:p>
            <a:endParaRPr lang="fr-FR" sz="2400" dirty="0" smtClean="0">
              <a:solidFill>
                <a:schemeClr val="bg1"/>
              </a:solidFill>
              <a:latin typeface="Apple Chancery"/>
              <a:cs typeface="Apple Chancery"/>
            </a:endParaRPr>
          </a:p>
          <a:p>
            <a:pPr algn="ctr"/>
            <a:r>
              <a:rPr lang="fr-FR" sz="2400" dirty="0" smtClean="0">
                <a:solidFill>
                  <a:schemeClr val="bg1"/>
                </a:solidFill>
                <a:latin typeface="Apple Chancery"/>
                <a:cs typeface="Apple Chancery"/>
              </a:rPr>
              <a:t>Prenez soin de vous et de vos proches</a:t>
            </a:r>
            <a:endParaRPr lang="fr-FR" sz="2400" dirty="0">
              <a:solidFill>
                <a:schemeClr val="bg1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73717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Légalisation contraception: Loi </a:t>
            </a:r>
            <a:r>
              <a:rPr lang="fr-FR" dirty="0" err="1" smtClean="0"/>
              <a:t>Neuwirth</a:t>
            </a:r>
            <a:r>
              <a:rPr lang="fr-FR" dirty="0" smtClean="0"/>
              <a:t> 1967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Féminine++ pendant longtemps, évolution sociétale =&gt;augmentation contraception masculine.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u="sng" dirty="0" smtClean="0"/>
              <a:t>Indice de Pearl</a:t>
            </a:r>
            <a:r>
              <a:rPr lang="fr-FR" dirty="0" smtClean="0"/>
              <a:t>= nombre de grossesses observées pour 100 couples utilisant une méthode contraceptive pendant 1 an.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73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Méthode reconnue 1: préservatif masculin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21% couples dans le monde, seul ou en association avec contraceptif masculin.</a:t>
            </a:r>
          </a:p>
          <a:p>
            <a:r>
              <a:rPr lang="fr-FR" dirty="0" smtClean="0"/>
              <a:t>Prévention IST/MST</a:t>
            </a:r>
          </a:p>
          <a:p>
            <a:r>
              <a:rPr lang="fr-FR" dirty="0" smtClean="0"/>
              <a:t>Indice Pearl théorique=2, réel=15 (rupture, glissement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Préservatif EDEN® remboursé sur prescription à 60% par SS depuis 2018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82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 reconnue 2: Le retrait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5% couples dans le monde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Aucune CI médicale ou morale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Pearl théorique=1 à 5, pratique=20.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59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Méthode reconnue 3: la vasectomie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Stérilisation&gt;contraception (réversibilité chirurgicale inconstante)</a:t>
            </a:r>
          </a:p>
          <a:p>
            <a:r>
              <a:rPr lang="fr-FR" dirty="0" smtClean="0"/>
              <a:t>Incidence x5 entre 2010 (2000) et 2018 (10000) en France (vs 500 000/an USA)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117E8F16-E6EE-7F43-BB79-593668C4F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48327"/>
            <a:ext cx="3087754" cy="217783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889786B6-A51E-894C-A567-D266D6642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628" y="3747789"/>
            <a:ext cx="2576962" cy="257696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972938" y="4266235"/>
            <a:ext cx="1563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LIGATURE CHIRURGICALE DES CANAUX DEFERENTIELS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2402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VASECTOMIE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Mauvaise image pendant longtemps qui évolue</a:t>
            </a:r>
          </a:p>
          <a:p>
            <a:r>
              <a:rPr lang="fr-FR" dirty="0" smtClean="0"/>
              <a:t>Ne modifie pas: virilité, érection, plaisir, éjaculation</a:t>
            </a:r>
          </a:p>
          <a:p>
            <a:r>
              <a:rPr lang="fr-FR" dirty="0" smtClean="0"/>
              <a:t>Index satisfaction ≈ 100%</a:t>
            </a:r>
          </a:p>
          <a:p>
            <a:r>
              <a:rPr lang="fr-FR" dirty="0" smtClean="0"/>
              <a:t>Encadrement </a:t>
            </a:r>
            <a:r>
              <a:rPr lang="fr-FR" dirty="0" err="1" smtClean="0"/>
              <a:t>médico-legal</a:t>
            </a:r>
            <a:r>
              <a:rPr lang="fr-FR" dirty="0" smtClean="0"/>
              <a:t>: majeur, délai réflexion 4 mois.</a:t>
            </a:r>
          </a:p>
          <a:p>
            <a:r>
              <a:rPr lang="fr-FR" dirty="0" smtClean="0"/>
              <a:t>Bloc ambulatoire, sous AG&gt;sous 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035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VASECTOMIE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 anatomopathologique médico-légale</a:t>
            </a:r>
          </a:p>
          <a:p>
            <a:r>
              <a:rPr lang="fr-FR" dirty="0" smtClean="0"/>
              <a:t>Délai efficacité 3 mois (nécessite utilisation autre méthode contraceptive dans l’intervalle) attestée par spermogramme.</a:t>
            </a:r>
          </a:p>
          <a:p>
            <a:r>
              <a:rPr lang="fr-FR" dirty="0" smtClean="0"/>
              <a:t>Désir de paternité ultérieure (3 à 5%): prélèvement </a:t>
            </a:r>
            <a:r>
              <a:rPr lang="fr-FR" dirty="0" err="1" smtClean="0"/>
              <a:t>épididymaire</a:t>
            </a:r>
            <a:r>
              <a:rPr lang="fr-FR" dirty="0" smtClean="0"/>
              <a:t>, CECOS préalable, </a:t>
            </a:r>
            <a:r>
              <a:rPr lang="fr-FR" dirty="0" err="1" smtClean="0"/>
              <a:t>vaso-vasostomie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09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253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Nouvelles techniques: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Contraception </a:t>
            </a:r>
            <a:r>
              <a:rPr lang="fr-FR" sz="3200" dirty="0" smtClean="0"/>
              <a:t>Masculine Hormonale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8277"/>
            <a:ext cx="8229600" cy="4525963"/>
          </a:xfrm>
        </p:spPr>
        <p:txBody>
          <a:bodyPr/>
          <a:lstStyle/>
          <a:p>
            <a:r>
              <a:rPr lang="fr-FR" dirty="0" smtClean="0"/>
              <a:t>Inhibition spermatogénèse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57DDDC3E-B39A-B748-9E55-6A9EDE5BB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90" y="2375941"/>
            <a:ext cx="5481244" cy="44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0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Capture d’écran 2020-12-15 à 05.27.5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661" r="-18661"/>
          <a:stretch>
            <a:fillRect/>
          </a:stretch>
        </p:blipFill>
        <p:spPr/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116963" y="1435100"/>
            <a:ext cx="3625853" cy="4691063"/>
          </a:xfrm>
        </p:spPr>
        <p:txBody>
          <a:bodyPr/>
          <a:lstStyle/>
          <a:p>
            <a:r>
              <a:rPr lang="fr-FR" sz="2400" b="1" dirty="0" smtClean="0"/>
              <a:t>1</a:t>
            </a:r>
            <a:r>
              <a:rPr lang="fr-FR" sz="2400" dirty="0" smtClean="0"/>
              <a:t>- la </a:t>
            </a:r>
            <a:r>
              <a:rPr lang="fr-FR" sz="2400" dirty="0" err="1" smtClean="0"/>
              <a:t>testosterone</a:t>
            </a:r>
            <a:r>
              <a:rPr lang="fr-FR" sz="2400" dirty="0" smtClean="0"/>
              <a:t> en monothérapie freine l’axe </a:t>
            </a:r>
            <a:r>
              <a:rPr lang="fr-FR" sz="2400" dirty="0" err="1" smtClean="0"/>
              <a:t>hypothalamohypophysaire</a:t>
            </a:r>
            <a:r>
              <a:rPr lang="fr-FR" sz="2400" dirty="0" smtClean="0"/>
              <a:t> (rétrocontrôle)</a:t>
            </a:r>
          </a:p>
          <a:p>
            <a:r>
              <a:rPr lang="fr-FR" sz="2400" dirty="0" smtClean="0"/>
              <a:t>: </a:t>
            </a:r>
            <a:r>
              <a:rPr lang="fr-FR" sz="2400" i="1" dirty="0" err="1" smtClean="0"/>
              <a:t>testosterone</a:t>
            </a:r>
            <a:r>
              <a:rPr lang="fr-FR" sz="2400" i="1" dirty="0" smtClean="0"/>
              <a:t> exogène à visée </a:t>
            </a:r>
            <a:r>
              <a:rPr lang="fr-FR" sz="2400" i="1" dirty="0" err="1" smtClean="0"/>
              <a:t>freinatrice</a:t>
            </a:r>
            <a:endParaRPr lang="fr-FR" sz="2400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486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673</Words>
  <Application>Microsoft Macintosh PowerPoint</Application>
  <PresentationFormat>Présentation à l'écran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CONTRACEPTION MASCULINE</vt:lpstr>
      <vt:lpstr>Introduction</vt:lpstr>
      <vt:lpstr>Méthode reconnue 1: préservatif masculin</vt:lpstr>
      <vt:lpstr>Méthode reconnue 2: Le retrait</vt:lpstr>
      <vt:lpstr>Méthode reconnue 3: la vasectomie</vt:lpstr>
      <vt:lpstr>VASECTOMIE (suite)</vt:lpstr>
      <vt:lpstr>VASECTOMIE (suite)</vt:lpstr>
      <vt:lpstr>Nouvelles techniques:  Contraception Masculine Hormonale</vt:lpstr>
      <vt:lpstr>Présentation PowerPoint</vt:lpstr>
      <vt:lpstr>Présentation PowerPoint</vt:lpstr>
      <vt:lpstr>CMH (suite)</vt:lpstr>
      <vt:lpstr>CMH (suite)</vt:lpstr>
      <vt:lpstr>Nouvelles techniques: Contraception Masculine Thermique</vt:lpstr>
      <vt:lpstr>CMT (suite)</vt:lpstr>
      <vt:lpstr>Contraception Masculine de demain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 MASCULINE</dc:title>
  <dc:creator>Antoine VAN HOVE</dc:creator>
  <cp:lastModifiedBy>Antoine VAN HOVE</cp:lastModifiedBy>
  <cp:revision>17</cp:revision>
  <dcterms:created xsi:type="dcterms:W3CDTF">2020-12-15T03:46:20Z</dcterms:created>
  <dcterms:modified xsi:type="dcterms:W3CDTF">2020-12-16T14:44:55Z</dcterms:modified>
</cp:coreProperties>
</file>