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79" r:id="rId3"/>
    <p:sldId id="280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81" r:id="rId23"/>
    <p:sldId id="282" r:id="rId24"/>
    <p:sldId id="283" r:id="rId25"/>
    <p:sldId id="285" r:id="rId26"/>
    <p:sldId id="28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87" autoAdjust="0"/>
  </p:normalViewPr>
  <p:slideViewPr>
    <p:cSldViewPr snapToGrid="0" snapToObjects="1">
      <p:cViewPr varScale="1">
        <p:scale>
          <a:sx n="73" d="100"/>
          <a:sy n="73" d="100"/>
        </p:scale>
        <p:origin x="-112" y="-5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05434-4DB4-6D43-90CD-0835BDD6D764}" type="datetimeFigureOut">
              <a:rPr lang="fr-FR" smtClean="0"/>
              <a:t>21/12/19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70C9B-970E-1545-AAB2-E0B823A36B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129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EBC4-6C7F-AC4D-A170-3E232FC503D0}" type="datetimeFigureOut">
              <a:rPr lang="fr-FR" smtClean="0"/>
              <a:t>21/12/19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C12DF-B01E-DF42-B3B3-F5E023D6448D}" type="slidenum">
              <a:rPr lang="fr-FR" smtClean="0"/>
              <a:t>‹#›</a:t>
            </a:fld>
            <a:endParaRPr lang="fr-FR"/>
          </a:p>
        </p:txBody>
      </p:sp>
      <p:sp>
        <p:nvSpPr>
          <p:cNvPr id="7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21/12/19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460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9071-CFF5-4E3B-B0AB-39782972E256}" type="datetime1">
              <a:rPr lang="en-US" smtClean="0"/>
              <a:pPr/>
              <a:t>21/12/19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BD1F-DE98-4C29-8281-9EC9927620DF}" type="datetime1">
              <a:rPr lang="en-US" smtClean="0"/>
              <a:pPr/>
              <a:t>21/12/19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71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CD6D-7520-4B34-A5A3-E8385FA3AFC6}" type="datetime1">
              <a:rPr lang="en-US" smtClean="0"/>
              <a:pPr/>
              <a:t>21/12/19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61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5D47-465E-4A05-802B-049480555B6D}" type="datetime1">
              <a:rPr lang="en-US" smtClean="0"/>
              <a:pPr/>
              <a:t>21/12/19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51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1DB0-D703-40B5-AE3D-532AFE0356D1}" type="datetime1">
              <a:rPr lang="en-US" smtClean="0"/>
              <a:pPr/>
              <a:t>21/12/19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47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C029-2200-4EB8-BDE8-5EE0E23571A6}" type="datetime1">
              <a:rPr lang="en-US" smtClean="0"/>
              <a:pPr/>
              <a:t>21/12/19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1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5A1C-C0DD-4ED6-B23E-A9D2DD110058}" type="datetime1">
              <a:rPr lang="en-US" smtClean="0"/>
              <a:pPr/>
              <a:t>21/12/19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6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B50-C580-4CB7-BA07-14C66C34B76D}" type="datetime1">
              <a:rPr lang="en-US" smtClean="0"/>
              <a:pPr/>
              <a:t>21/12/19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1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EBC4-6C7F-AC4D-A170-3E232FC503D0}" type="datetimeFigureOut">
              <a:rPr lang="fr-FR" smtClean="0"/>
              <a:t>21/12/19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C12DF-B01E-DF42-B3B3-F5E023D6448D}" type="slidenum">
              <a:rPr lang="fr-FR" smtClean="0"/>
              <a:t>‹#›</a:t>
            </a:fld>
            <a:endParaRPr lang="fr-FR"/>
          </a:p>
        </p:txBody>
      </p:sp>
      <p:sp>
        <p:nvSpPr>
          <p:cNvPr id="8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/>
              <a:pPr/>
              <a:t>21/12/19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15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73CF-8910-423E-9890-FC81E25E5084}" type="datetime1">
              <a:rPr lang="en-US" smtClean="0"/>
              <a:pPr/>
              <a:t>21/12/19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810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5816F-D43D-40D1-9B38-E1A2C18F0972}" type="datetime1">
              <a:rPr lang="en-US" smtClean="0"/>
              <a:pPr/>
              <a:t>21/12/19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41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5400" dirty="0" smtClean="0"/>
              <a:t>URGENCES UROLOGIQUES</a:t>
            </a:r>
            <a:r>
              <a:rPr lang="fr-FR" sz="6000" dirty="0" smtClean="0"/>
              <a:t/>
            </a:r>
            <a:br>
              <a:rPr lang="fr-FR" sz="6000" dirty="0" smtClean="0"/>
            </a:br>
            <a:r>
              <a:rPr lang="fr-FR" sz="4800" dirty="0" smtClean="0"/>
              <a:t>infectiologie - CNA</a:t>
            </a:r>
            <a:endParaRPr lang="fr-FR" sz="4800" dirty="0"/>
          </a:p>
        </p:txBody>
      </p:sp>
      <p:pic>
        <p:nvPicPr>
          <p:cNvPr id="5" name="Image 4" descr="Capture d’écran 2019-12-21 à 22.01.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66" y="4259118"/>
            <a:ext cx="3568700" cy="952500"/>
          </a:xfrm>
          <a:prstGeom prst="rect">
            <a:avLst/>
          </a:prstGeom>
        </p:spPr>
      </p:pic>
      <p:pic>
        <p:nvPicPr>
          <p:cNvPr id="7" name="Image 6" descr="logo-UM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422" y="4259118"/>
            <a:ext cx="3440664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940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26A3E6"/>
                </a:solidFill>
              </a:rPr>
              <a:t>CYSTITE AIGUE SIMPLE</a:t>
            </a:r>
            <a:endParaRPr lang="fr-FR" dirty="0">
              <a:solidFill>
                <a:srgbClr val="26A3E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969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smtClean="0">
                <a:solidFill>
                  <a:srgbClr val="FF0000"/>
                </a:solidFill>
              </a:rPr>
              <a:t>BU </a:t>
            </a:r>
            <a:r>
              <a:rPr lang="fr-FR" dirty="0" smtClean="0">
                <a:solidFill>
                  <a:srgbClr val="FF0000"/>
                </a:solidFill>
              </a:rPr>
              <a:t>uniquement</a:t>
            </a: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err="1" smtClean="0"/>
              <a:t>Ttt</a:t>
            </a:r>
            <a:r>
              <a:rPr lang="fr-FR" dirty="0" smtClean="0"/>
              <a:t> probabiliste++:</a:t>
            </a:r>
          </a:p>
          <a:p>
            <a:pPr marL="0" indent="0">
              <a:buNone/>
            </a:pPr>
            <a:r>
              <a:rPr lang="fr-FR" dirty="0" smtClean="0"/>
              <a:t>- 1</a:t>
            </a:r>
            <a:r>
              <a:rPr lang="fr-FR" baseline="30000" dirty="0" smtClean="0"/>
              <a:t>ere</a:t>
            </a:r>
            <a:r>
              <a:rPr lang="fr-FR" dirty="0" smtClean="0"/>
              <a:t> intention=</a:t>
            </a:r>
            <a:r>
              <a:rPr lang="fr-FR" dirty="0" err="1" smtClean="0"/>
              <a:t>fosfomycine</a:t>
            </a:r>
            <a:r>
              <a:rPr lang="fr-FR" dirty="0" smtClean="0"/>
              <a:t> </a:t>
            </a:r>
            <a:r>
              <a:rPr lang="fr-FR" dirty="0" err="1" smtClean="0"/>
              <a:t>monodose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- 2</a:t>
            </a:r>
            <a:r>
              <a:rPr lang="fr-FR" baseline="30000" dirty="0" smtClean="0"/>
              <a:t>ème</a:t>
            </a:r>
            <a:r>
              <a:rPr lang="fr-FR" dirty="0" smtClean="0"/>
              <a:t> intention= </a:t>
            </a:r>
            <a:r>
              <a:rPr lang="fr-FR" dirty="0" err="1" smtClean="0"/>
              <a:t>pivmecillinam</a:t>
            </a:r>
            <a:r>
              <a:rPr lang="fr-FR" dirty="0" smtClean="0"/>
              <a:t> 5 jours</a:t>
            </a:r>
          </a:p>
          <a:p>
            <a:pPr marL="0" indent="0">
              <a:buNone/>
            </a:pPr>
            <a:r>
              <a:rPr lang="fr-FR" dirty="0" smtClean="0"/>
              <a:t>- 3</a:t>
            </a:r>
            <a:r>
              <a:rPr lang="fr-FR" baseline="30000" dirty="0" smtClean="0"/>
              <a:t>ème</a:t>
            </a:r>
            <a:r>
              <a:rPr lang="fr-FR" dirty="0" smtClean="0"/>
              <a:t> intention: FQ prise unique ou </a:t>
            </a:r>
            <a:r>
              <a:rPr lang="fr-FR" dirty="0" err="1" smtClean="0"/>
              <a:t>nitrofurantoïne</a:t>
            </a:r>
            <a:r>
              <a:rPr lang="fr-FR" dirty="0" smtClean="0"/>
              <a:t> 5 </a:t>
            </a:r>
            <a:r>
              <a:rPr lang="fr-FR" dirty="0" smtClean="0"/>
              <a:t>jours</a:t>
            </a:r>
            <a:endParaRPr lang="fr-FR" dirty="0"/>
          </a:p>
          <a:p>
            <a:pPr marL="0" indent="0">
              <a:buNone/>
            </a:pPr>
            <a:r>
              <a:rPr lang="fr-FR" sz="2100" dirty="0" smtClean="0"/>
              <a:t>Pas d’indication </a:t>
            </a:r>
            <a:r>
              <a:rPr lang="fr-FR" sz="2100" dirty="0" err="1" smtClean="0"/>
              <a:t>amox</a:t>
            </a:r>
            <a:r>
              <a:rPr lang="fr-FR" sz="2100" dirty="0" smtClean="0"/>
              <a:t>/</a:t>
            </a:r>
            <a:r>
              <a:rPr lang="fr-FR" sz="2100" dirty="0" err="1" smtClean="0"/>
              <a:t>augmentin</a:t>
            </a:r>
            <a:r>
              <a:rPr lang="fr-FR" sz="2100" dirty="0" smtClean="0"/>
              <a:t>/</a:t>
            </a:r>
            <a:r>
              <a:rPr lang="fr-FR" sz="2100" dirty="0" smtClean="0"/>
              <a:t>C3G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smtClean="0">
                <a:solidFill>
                  <a:srgbClr val="FF0000"/>
                </a:solidFill>
              </a:rPr>
              <a:t>ECBU si évolution défavorable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sz="2300" dirty="0" smtClean="0"/>
              <a:t>(Si BLSE AUGMENTIN 7 jours ou BACTRIM 3jours adapté)</a:t>
            </a:r>
          </a:p>
        </p:txBody>
      </p:sp>
    </p:spTree>
    <p:extLst>
      <p:ext uri="{BB962C8B-B14F-4D97-AF65-F5344CB8AC3E}">
        <p14:creationId xmlns:p14="http://schemas.microsoft.com/office/powerpoint/2010/main" val="3563116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712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26A3E6"/>
                </a:solidFill>
              </a:rPr>
              <a:t>CYSTITE A RISQUE DE COMPLICATION</a:t>
            </a:r>
            <a:endParaRPr lang="fr-FR" sz="3600" dirty="0">
              <a:solidFill>
                <a:srgbClr val="26A3E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135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ECBU systématique </a:t>
            </a:r>
            <a:r>
              <a:rPr lang="fr-FR" dirty="0" err="1" smtClean="0"/>
              <a:t>avt</a:t>
            </a:r>
            <a:r>
              <a:rPr lang="fr-FR" dirty="0" smtClean="0"/>
              <a:t> </a:t>
            </a:r>
            <a:r>
              <a:rPr lang="fr-FR" dirty="0" err="1" smtClean="0"/>
              <a:t>ttt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Différer chaque fois que possible l’ATB </a:t>
            </a:r>
            <a:r>
              <a:rPr lang="fr-FR" dirty="0" err="1" smtClean="0"/>
              <a:t>pr</a:t>
            </a:r>
            <a:r>
              <a:rPr lang="fr-FR" dirty="0" smtClean="0"/>
              <a:t> </a:t>
            </a:r>
            <a:r>
              <a:rPr lang="fr-FR" dirty="0" err="1" smtClean="0"/>
              <a:t>ttt</a:t>
            </a:r>
            <a:r>
              <a:rPr lang="fr-FR" dirty="0" smtClean="0"/>
              <a:t> adapté:</a:t>
            </a:r>
          </a:p>
          <a:p>
            <a:pPr marL="0" indent="0">
              <a:buNone/>
            </a:pPr>
            <a:r>
              <a:rPr lang="fr-FR" dirty="0" smtClean="0"/>
              <a:t>	1- amoxicilline 7 jours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2 – </a:t>
            </a:r>
            <a:r>
              <a:rPr lang="fr-FR" dirty="0" err="1" smtClean="0"/>
              <a:t>pivmecillinam</a:t>
            </a:r>
            <a:r>
              <a:rPr lang="fr-FR" dirty="0" smtClean="0"/>
              <a:t> 7 jours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3 – </a:t>
            </a:r>
            <a:r>
              <a:rPr lang="fr-FR" dirty="0" err="1" smtClean="0"/>
              <a:t>nitrofurantoïne</a:t>
            </a:r>
            <a:r>
              <a:rPr lang="fr-FR" dirty="0" smtClean="0"/>
              <a:t> 7 jours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4 – </a:t>
            </a:r>
            <a:r>
              <a:rPr lang="fr-FR" dirty="0" err="1" smtClean="0"/>
              <a:t>triméthoprime</a:t>
            </a:r>
            <a:r>
              <a:rPr lang="fr-FR" dirty="0" smtClean="0"/>
              <a:t> 5 jours	5 – FQ 5 jours</a:t>
            </a:r>
          </a:p>
          <a:p>
            <a:pPr marL="0" indent="0">
              <a:buNone/>
            </a:pPr>
            <a:r>
              <a:rPr lang="fr-FR" dirty="0" smtClean="0"/>
              <a:t>Si </a:t>
            </a:r>
            <a:r>
              <a:rPr lang="fr-FR" dirty="0" err="1" smtClean="0"/>
              <a:t>ttt</a:t>
            </a:r>
            <a:r>
              <a:rPr lang="fr-FR" dirty="0" smtClean="0"/>
              <a:t> probabiliste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1 – </a:t>
            </a:r>
            <a:r>
              <a:rPr lang="fr-FR" dirty="0" err="1" smtClean="0"/>
              <a:t>nitrofurantoine</a:t>
            </a:r>
            <a:r>
              <a:rPr lang="fr-FR" dirty="0" smtClean="0"/>
              <a:t> 7j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2 – </a:t>
            </a:r>
            <a:r>
              <a:rPr lang="fr-FR" dirty="0" err="1" smtClean="0"/>
              <a:t>fluoroquinolones</a:t>
            </a:r>
            <a:r>
              <a:rPr lang="fr-FR" dirty="0" smtClean="0"/>
              <a:t> 5j ou </a:t>
            </a:r>
            <a:r>
              <a:rPr lang="fr-FR" dirty="0" err="1" smtClean="0"/>
              <a:t>cefixime</a:t>
            </a:r>
            <a:r>
              <a:rPr lang="fr-FR" dirty="0" smtClean="0"/>
              <a:t> 7j</a:t>
            </a:r>
          </a:p>
        </p:txBody>
      </p:sp>
    </p:spTree>
    <p:extLst>
      <p:ext uri="{BB962C8B-B14F-4D97-AF65-F5344CB8AC3E}">
        <p14:creationId xmlns:p14="http://schemas.microsoft.com/office/powerpoint/2010/main" val="2057202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26A3E6"/>
                </a:solidFill>
              </a:rPr>
              <a:t>CYSTITE AIGUE RECIDIVANTE</a:t>
            </a:r>
            <a:endParaRPr lang="fr-FR" dirty="0">
              <a:solidFill>
                <a:srgbClr val="26A3E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ECBU indiquée (≠ cystite chronique) +/_ exam </a:t>
            </a:r>
            <a:r>
              <a:rPr lang="fr-FR" dirty="0" err="1" smtClean="0"/>
              <a:t>compl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Ttt</a:t>
            </a:r>
            <a:r>
              <a:rPr lang="fr-FR" dirty="0" smtClean="0"/>
              <a:t> identique cystite simple</a:t>
            </a:r>
          </a:p>
          <a:p>
            <a:pPr marL="0" indent="0">
              <a:buNone/>
            </a:pPr>
            <a:r>
              <a:rPr lang="fr-FR" dirty="0" smtClean="0"/>
              <a:t>Prévention récidive++: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RHD, canneberge, œstrogène locaux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</a:t>
            </a:r>
            <a:r>
              <a:rPr lang="fr-FR" dirty="0" err="1" smtClean="0"/>
              <a:t>atbprophylaxie</a:t>
            </a:r>
            <a:r>
              <a:rPr lang="fr-FR" dirty="0" smtClean="0"/>
              <a:t>: ≥1/mois, BACTRIM ou MONURIL uniquement (continu ou péri-coïtal)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4514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26A3E6"/>
                </a:solidFill>
              </a:rPr>
              <a:t>PYELONEPHRITE AIGUE SIMPLE</a:t>
            </a:r>
            <a:endParaRPr lang="fr-FR" dirty="0">
              <a:solidFill>
                <a:srgbClr val="26A3E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BU+ECBU </a:t>
            </a:r>
            <a:r>
              <a:rPr lang="fr-FR" dirty="0" smtClean="0"/>
              <a:t>uniquement, écho </a:t>
            </a:r>
            <a:r>
              <a:rPr lang="fr-FR" dirty="0" err="1" smtClean="0"/>
              <a:t>ds</a:t>
            </a:r>
            <a:r>
              <a:rPr lang="fr-FR" dirty="0" smtClean="0"/>
              <a:t> les 24h si hyperalgique</a:t>
            </a:r>
          </a:p>
          <a:p>
            <a:pPr marL="0" indent="0">
              <a:buNone/>
            </a:pPr>
            <a:r>
              <a:rPr lang="fr-FR" dirty="0" smtClean="0"/>
              <a:t>Imagerie à 72h si évolution défavorable</a:t>
            </a:r>
          </a:p>
          <a:p>
            <a:pPr marL="0" indent="0">
              <a:buNone/>
            </a:pPr>
            <a:r>
              <a:rPr lang="fr-FR" dirty="0" err="1" smtClean="0"/>
              <a:t>Ttt</a:t>
            </a:r>
            <a:r>
              <a:rPr lang="fr-FR" dirty="0" smtClean="0"/>
              <a:t> ambulatoire++ probabiliste </a:t>
            </a:r>
            <a:r>
              <a:rPr lang="fr-FR" dirty="0" err="1" smtClean="0"/>
              <a:t>II</a:t>
            </a:r>
            <a:r>
              <a:rPr lang="fr-FR" baseline="30000" dirty="0" err="1" smtClean="0"/>
              <a:t>rmt</a:t>
            </a:r>
            <a:r>
              <a:rPr lang="fr-FR" dirty="0" smtClean="0"/>
              <a:t> adapté: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FQ &gt; C3G 7j </a:t>
            </a:r>
            <a:r>
              <a:rPr lang="fr-FR" dirty="0" err="1" smtClean="0"/>
              <a:t>sf</a:t>
            </a:r>
            <a:r>
              <a:rPr lang="fr-FR" dirty="0" smtClean="0"/>
              <a:t> </a:t>
            </a:r>
            <a:r>
              <a:rPr lang="fr-FR" dirty="0" err="1" smtClean="0"/>
              <a:t>ttt</a:t>
            </a:r>
            <a:r>
              <a:rPr lang="fr-FR" dirty="0" smtClean="0"/>
              <a:t>&lt;6 mois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aminoside si allergie</a:t>
            </a:r>
          </a:p>
          <a:p>
            <a:pPr marL="0" indent="0">
              <a:buNone/>
            </a:pPr>
            <a:r>
              <a:rPr lang="fr-FR" dirty="0" smtClean="0"/>
              <a:t>Pas d’ECBU de contrôle </a:t>
            </a:r>
            <a:r>
              <a:rPr lang="fr-FR" dirty="0" err="1" smtClean="0"/>
              <a:t>syst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0564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26A3E6"/>
                </a:solidFill>
              </a:rPr>
              <a:t>PNA A RISQUE DE COMPLICATION,</a:t>
            </a:r>
            <a:br>
              <a:rPr lang="fr-FR" sz="3200" dirty="0" smtClean="0">
                <a:solidFill>
                  <a:srgbClr val="26A3E6"/>
                </a:solidFill>
              </a:rPr>
            </a:br>
            <a:r>
              <a:rPr lang="fr-FR" sz="3200" dirty="0" smtClean="0">
                <a:solidFill>
                  <a:srgbClr val="26A3E6"/>
                </a:solidFill>
              </a:rPr>
              <a:t> SANS SIGNE de GRAVITÉ</a:t>
            </a:r>
            <a:endParaRPr lang="fr-FR" sz="3200" dirty="0">
              <a:solidFill>
                <a:srgbClr val="26A3E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BU+ECBU+</a:t>
            </a:r>
            <a:r>
              <a:rPr lang="fr-FR" dirty="0" smtClean="0">
                <a:solidFill>
                  <a:srgbClr val="FF0000"/>
                </a:solidFill>
              </a:rPr>
              <a:t>BS+UROSCAN</a:t>
            </a:r>
          </a:p>
          <a:p>
            <a:pPr marL="0" indent="0">
              <a:buNone/>
            </a:pPr>
            <a:r>
              <a:rPr lang="fr-FR" dirty="0" err="1" smtClean="0"/>
              <a:t>Ttt</a:t>
            </a:r>
            <a:r>
              <a:rPr lang="fr-FR" dirty="0" smtClean="0"/>
              <a:t> </a:t>
            </a:r>
            <a:r>
              <a:rPr lang="fr-FR" dirty="0" err="1" smtClean="0"/>
              <a:t>proba</a:t>
            </a:r>
            <a:r>
              <a:rPr lang="fr-FR" dirty="0" smtClean="0"/>
              <a:t>: C3G (si </a:t>
            </a:r>
            <a:r>
              <a:rPr lang="fr-FR" dirty="0" err="1" smtClean="0"/>
              <a:t>hospit</a:t>
            </a:r>
            <a:r>
              <a:rPr lang="fr-FR" dirty="0" smtClean="0"/>
              <a:t>++) OU FQ, aminoside seul/</a:t>
            </a:r>
            <a:r>
              <a:rPr lang="fr-FR" dirty="0" err="1" smtClean="0"/>
              <a:t>aztreonam</a:t>
            </a:r>
            <a:r>
              <a:rPr lang="fr-FR" dirty="0" smtClean="0"/>
              <a:t> si allergie</a:t>
            </a:r>
          </a:p>
          <a:p>
            <a:pPr marL="0" indent="0">
              <a:buNone/>
            </a:pPr>
            <a:r>
              <a:rPr lang="fr-FR" dirty="0"/>
              <a:t>2</a:t>
            </a:r>
            <a:r>
              <a:rPr lang="fr-FR" baseline="30000" dirty="0" smtClean="0"/>
              <a:t>rmt </a:t>
            </a:r>
            <a:r>
              <a:rPr lang="fr-FR" dirty="0" smtClean="0"/>
              <a:t>adapté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non BLSE: </a:t>
            </a:r>
            <a:r>
              <a:rPr lang="fr-FR" dirty="0" err="1" smtClean="0"/>
              <a:t>amox</a:t>
            </a:r>
            <a:r>
              <a:rPr lang="fr-FR" dirty="0" smtClean="0"/>
              <a:t>++, </a:t>
            </a:r>
            <a:r>
              <a:rPr lang="fr-FR" dirty="0" err="1" smtClean="0"/>
              <a:t>augmentin</a:t>
            </a:r>
            <a:r>
              <a:rPr lang="fr-FR" dirty="0" smtClean="0"/>
              <a:t>, </a:t>
            </a:r>
            <a:r>
              <a:rPr lang="fr-FR" dirty="0" err="1" smtClean="0"/>
              <a:t>cefixime</a:t>
            </a:r>
            <a:r>
              <a:rPr lang="fr-FR" dirty="0" smtClean="0"/>
              <a:t>, FQ, TMP-SMX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BLSE: idem PNA simple</a:t>
            </a:r>
          </a:p>
          <a:p>
            <a:pPr marL="0" indent="0">
              <a:buNone/>
            </a:pPr>
            <a:r>
              <a:rPr lang="fr-FR" dirty="0" smtClean="0"/>
              <a:t>10 à 14 jours (abcès=21)</a:t>
            </a:r>
          </a:p>
          <a:p>
            <a:pPr marL="0" indent="0">
              <a:buNone/>
            </a:pPr>
            <a:r>
              <a:rPr lang="fr-FR" dirty="0" smtClean="0"/>
              <a:t>Réévaluation clinique </a:t>
            </a:r>
            <a:r>
              <a:rPr lang="fr-FR" dirty="0" err="1" smtClean="0"/>
              <a:t>sf</a:t>
            </a:r>
            <a:r>
              <a:rPr lang="fr-FR" dirty="0" smtClean="0"/>
              <a:t> évolution défavorable</a:t>
            </a:r>
          </a:p>
        </p:txBody>
      </p:sp>
    </p:spTree>
    <p:extLst>
      <p:ext uri="{BB962C8B-B14F-4D97-AF65-F5344CB8AC3E}">
        <p14:creationId xmlns:p14="http://schemas.microsoft.com/office/powerpoint/2010/main" val="3962741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26A3E6"/>
                </a:solidFill>
              </a:rPr>
              <a:t>PNA GRAVE</a:t>
            </a:r>
            <a:endParaRPr lang="fr-FR" dirty="0">
              <a:solidFill>
                <a:srgbClr val="26A3E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BU+ECBU+BS+</a:t>
            </a:r>
            <a:r>
              <a:rPr lang="fr-FR" dirty="0" smtClean="0">
                <a:solidFill>
                  <a:srgbClr val="FF0000"/>
                </a:solidFill>
              </a:rPr>
              <a:t>HEMOCS</a:t>
            </a:r>
            <a:r>
              <a:rPr lang="fr-FR" dirty="0" smtClean="0"/>
              <a:t>+UROSCAN</a:t>
            </a:r>
          </a:p>
          <a:p>
            <a:pPr marL="0" indent="0">
              <a:buNone/>
            </a:pPr>
            <a:r>
              <a:rPr lang="fr-FR" dirty="0" err="1" smtClean="0"/>
              <a:t>Hospit</a:t>
            </a:r>
            <a:r>
              <a:rPr lang="fr-FR" dirty="0" smtClean="0"/>
              <a:t>: ATB+/-drainage</a:t>
            </a:r>
          </a:p>
          <a:p>
            <a:pPr marL="0" indent="0">
              <a:buNone/>
            </a:pPr>
            <a:r>
              <a:rPr lang="fr-FR" dirty="0" err="1"/>
              <a:t>B</a:t>
            </a:r>
            <a:r>
              <a:rPr lang="fr-FR" dirty="0" err="1" smtClean="0"/>
              <a:t>iATB</a:t>
            </a:r>
            <a:r>
              <a:rPr lang="fr-FR" dirty="0" smtClean="0"/>
              <a:t> par C3G+aminoside (</a:t>
            </a:r>
            <a:r>
              <a:rPr lang="fr-FR" dirty="0" err="1" smtClean="0"/>
              <a:t>sf</a:t>
            </a:r>
            <a:r>
              <a:rPr lang="fr-FR" dirty="0" smtClean="0"/>
              <a:t> suspicion BLSE: </a:t>
            </a:r>
            <a:r>
              <a:rPr lang="fr-FR" dirty="0" err="1" smtClean="0"/>
              <a:t>carbapenem+aminoside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2</a:t>
            </a:r>
            <a:r>
              <a:rPr lang="fr-FR" baseline="30000" dirty="0" smtClean="0"/>
              <a:t>rmt</a:t>
            </a:r>
            <a:r>
              <a:rPr lang="fr-FR" dirty="0" smtClean="0"/>
              <a:t> adapté (idem PNA)</a:t>
            </a:r>
          </a:p>
          <a:p>
            <a:pPr marL="0" indent="0">
              <a:buNone/>
            </a:pPr>
            <a:r>
              <a:rPr lang="fr-FR" dirty="0" smtClean="0"/>
              <a:t>10 à 14 jours (abcès=21)</a:t>
            </a:r>
          </a:p>
          <a:p>
            <a:pPr marL="0" indent="0">
              <a:buNone/>
            </a:pPr>
            <a:r>
              <a:rPr lang="fr-FR" dirty="0" smtClean="0"/>
              <a:t>Suivi: clinique </a:t>
            </a:r>
            <a:r>
              <a:rPr lang="fr-FR" dirty="0" err="1" smtClean="0"/>
              <a:t>sf</a:t>
            </a:r>
            <a:r>
              <a:rPr lang="fr-FR" dirty="0" smtClean="0"/>
              <a:t> évolution défavorable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0529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IU MASCULINE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dirty="0" smtClean="0"/>
              <a:t>Présentations cliniques hétérogènes++</a:t>
            </a:r>
          </a:p>
          <a:p>
            <a:pPr>
              <a:buFontTx/>
              <a:buChar char="-"/>
            </a:pPr>
            <a:r>
              <a:rPr lang="fr-FR" dirty="0" smtClean="0"/>
              <a:t>BU: VPP++, &gt;85%</a:t>
            </a:r>
          </a:p>
          <a:p>
            <a:pPr>
              <a:buFontTx/>
              <a:buChar char="-"/>
            </a:pPr>
            <a:r>
              <a:rPr lang="fr-FR" dirty="0" smtClean="0"/>
              <a:t>ECBU </a:t>
            </a:r>
            <a:r>
              <a:rPr lang="fr-FR" dirty="0" err="1" smtClean="0"/>
              <a:t>syst</a:t>
            </a:r>
            <a:r>
              <a:rPr lang="fr-FR" dirty="0" smtClean="0"/>
              <a:t>. </a:t>
            </a:r>
            <a:r>
              <a:rPr lang="fr-FR" dirty="0" err="1" smtClean="0"/>
              <a:t>avt</a:t>
            </a:r>
            <a:r>
              <a:rPr lang="fr-FR" dirty="0" smtClean="0"/>
              <a:t> ATB, seuil bactériurie=10</a:t>
            </a:r>
            <a:r>
              <a:rPr lang="fr-FR" baseline="30000" dirty="0" smtClean="0"/>
              <a:t>3</a:t>
            </a:r>
          </a:p>
          <a:p>
            <a:pPr>
              <a:buFontTx/>
              <a:buChar char="-"/>
            </a:pPr>
            <a:r>
              <a:rPr lang="fr-FR" dirty="0" smtClean="0"/>
              <a:t>Écho </a:t>
            </a:r>
            <a:r>
              <a:rPr lang="fr-FR" dirty="0" err="1" smtClean="0"/>
              <a:t>sus-pubienne</a:t>
            </a:r>
            <a:r>
              <a:rPr lang="fr-FR" dirty="0" smtClean="0"/>
              <a:t>&lt;24h si complication suspectée ou &lt;72h si évolution défavorable</a:t>
            </a:r>
          </a:p>
          <a:p>
            <a:pPr>
              <a:buFontTx/>
              <a:buChar char="-"/>
            </a:pPr>
            <a:r>
              <a:rPr lang="fr-FR" dirty="0" smtClean="0"/>
              <a:t>Hospitalisation si </a:t>
            </a:r>
            <a:r>
              <a:rPr lang="fr-FR" dirty="0" err="1" smtClean="0"/>
              <a:t>SGravité</a:t>
            </a:r>
            <a:r>
              <a:rPr lang="fr-FR" dirty="0" smtClean="0"/>
              <a:t>, Rétention(RAU), ID ou </a:t>
            </a:r>
            <a:r>
              <a:rPr lang="fr-FR" dirty="0" err="1" smtClean="0"/>
              <a:t>FdR</a:t>
            </a:r>
            <a:r>
              <a:rPr lang="fr-FR" dirty="0" smtClean="0"/>
              <a:t> complication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5733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IU MASCULINE: ANTIBIOTIQUES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fr-FR" dirty="0" smtClean="0"/>
              <a:t>IU à risque de complication pauci-symptomatique: attente résultats ECBU.</a:t>
            </a:r>
          </a:p>
          <a:p>
            <a:pPr>
              <a:buFontTx/>
              <a:buChar char="-"/>
            </a:pPr>
            <a:r>
              <a:rPr lang="fr-FR" dirty="0" smtClean="0"/>
              <a:t>Sinon </a:t>
            </a:r>
            <a:r>
              <a:rPr lang="fr-FR" dirty="0" err="1" smtClean="0"/>
              <a:t>ttt</a:t>
            </a:r>
            <a:r>
              <a:rPr lang="fr-FR" dirty="0" smtClean="0"/>
              <a:t> probabiliste:</a:t>
            </a:r>
          </a:p>
          <a:p>
            <a:pPr>
              <a:buFontTx/>
              <a:buChar char="-"/>
            </a:pPr>
            <a:r>
              <a:rPr lang="fr-FR" i="1" dirty="0" smtClean="0"/>
              <a:t>IU fébrile/RAU/ID grave: </a:t>
            </a:r>
            <a:r>
              <a:rPr lang="fr-FR" dirty="0" smtClean="0"/>
              <a:t>idem PNA à risque complication</a:t>
            </a:r>
          </a:p>
          <a:p>
            <a:pPr>
              <a:buFontTx/>
              <a:buChar char="-"/>
            </a:pPr>
            <a:r>
              <a:rPr lang="fr-FR" i="1" dirty="0" err="1" smtClean="0"/>
              <a:t>Sepsis</a:t>
            </a:r>
            <a:r>
              <a:rPr lang="fr-FR" i="1" dirty="0" smtClean="0"/>
              <a:t> grave ou choc/drainage: </a:t>
            </a:r>
            <a:r>
              <a:rPr lang="fr-FR" dirty="0" smtClean="0"/>
              <a:t>idem PNA grave</a:t>
            </a:r>
          </a:p>
          <a:p>
            <a:pPr>
              <a:buFontTx/>
              <a:buChar char="-"/>
            </a:pPr>
            <a:r>
              <a:rPr lang="fr-FR" i="1" dirty="0" smtClean="0"/>
              <a:t>Pas de fièvre/RAU/ID: </a:t>
            </a:r>
            <a:r>
              <a:rPr lang="fr-FR" dirty="0" smtClean="0"/>
              <a:t>différer </a:t>
            </a:r>
            <a:r>
              <a:rPr lang="fr-FR" dirty="0" err="1" smtClean="0"/>
              <a:t>ttt</a:t>
            </a:r>
            <a:r>
              <a:rPr lang="fr-FR" dirty="0" smtClean="0"/>
              <a:t> si possible sinon idem PNA à risque de complication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2746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IU MASCULINE: ANTIBIOTIQUES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Antibiothérapie adaptée  </a:t>
            </a:r>
            <a:r>
              <a:rPr lang="fr-FR" dirty="0" smtClean="0"/>
              <a:t>/</a:t>
            </a:r>
            <a:r>
              <a:rPr lang="fr-FR" dirty="0" smtClean="0"/>
              <a:t>/ diffusion prostatique:</a:t>
            </a:r>
          </a:p>
          <a:p>
            <a:pPr marL="0" indent="0">
              <a:buNone/>
            </a:pPr>
            <a:r>
              <a:rPr lang="fr-FR" dirty="0" smtClean="0"/>
              <a:t>	- FQ&gt;TMP-SMX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Pas d’indication </a:t>
            </a:r>
            <a:r>
              <a:rPr lang="fr-FR" dirty="0" err="1" smtClean="0"/>
              <a:t>oroken</a:t>
            </a:r>
            <a:r>
              <a:rPr lang="fr-FR" dirty="0" smtClean="0"/>
              <a:t>, </a:t>
            </a:r>
            <a:r>
              <a:rPr lang="fr-FR" dirty="0" err="1" smtClean="0"/>
              <a:t>augmentin</a:t>
            </a:r>
            <a:r>
              <a:rPr lang="fr-FR" dirty="0" smtClean="0"/>
              <a:t>, </a:t>
            </a:r>
            <a:r>
              <a:rPr lang="fr-FR" dirty="0" err="1" smtClean="0"/>
              <a:t>monuril</a:t>
            </a:r>
            <a:r>
              <a:rPr lang="fr-FR" dirty="0" smtClean="0"/>
              <a:t>, </a:t>
            </a:r>
            <a:r>
              <a:rPr lang="fr-FR" dirty="0" err="1" smtClean="0"/>
              <a:t>furadantine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</a:t>
            </a:r>
            <a:r>
              <a:rPr lang="fr-FR" dirty="0" err="1" smtClean="0"/>
              <a:t>Temocilline</a:t>
            </a:r>
            <a:r>
              <a:rPr lang="fr-FR" dirty="0" smtClean="0"/>
              <a:t> en l’</a:t>
            </a:r>
            <a:r>
              <a:rPr lang="fr-FR" dirty="0" err="1" smtClean="0"/>
              <a:t>absce</a:t>
            </a:r>
            <a:r>
              <a:rPr lang="fr-FR" dirty="0" smtClean="0"/>
              <a:t> d’alternative</a:t>
            </a:r>
          </a:p>
          <a:p>
            <a:pPr marL="0" indent="0">
              <a:buNone/>
            </a:pPr>
            <a:r>
              <a:rPr lang="fr-FR" dirty="0" smtClean="0"/>
              <a:t>- Durée min 14j, 21j si SBAU </a:t>
            </a:r>
            <a:r>
              <a:rPr lang="fr-FR" dirty="0" err="1" smtClean="0"/>
              <a:t>pré-existants</a:t>
            </a:r>
            <a:r>
              <a:rPr lang="fr-FR" dirty="0" smtClean="0"/>
              <a:t> ou calculs </a:t>
            </a:r>
          </a:p>
          <a:p>
            <a:pPr>
              <a:buFontTx/>
              <a:buChar char="-"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962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fr-FR" sz="2800" dirty="0" smtClean="0"/>
              <a:t>GROSSESSE</a:t>
            </a:r>
            <a:r>
              <a:rPr lang="fr-FR" sz="2800" dirty="0" smtClean="0"/>
              <a:t>: COLONISATION URINAIRE GRAVIDIQUE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- asymptomatique, 2 cultures, ≥10</a:t>
            </a:r>
            <a:r>
              <a:rPr lang="fr-FR" baseline="30000" dirty="0" smtClean="0"/>
              <a:t>5 </a:t>
            </a:r>
            <a:r>
              <a:rPr lang="fr-FR" dirty="0"/>
              <a:t> </a:t>
            </a:r>
            <a:r>
              <a:rPr lang="fr-FR" dirty="0" smtClean="0"/>
              <a:t>bactéries</a:t>
            </a:r>
          </a:p>
          <a:p>
            <a:pPr marL="0" indent="0">
              <a:buNone/>
            </a:pPr>
            <a:r>
              <a:rPr lang="fr-FR" dirty="0" smtClean="0"/>
              <a:t>- dépistage: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</a:t>
            </a:r>
            <a:r>
              <a:rPr lang="fr-FR" sz="2400" dirty="0" smtClean="0"/>
              <a:t>BU 4</a:t>
            </a:r>
            <a:r>
              <a:rPr lang="fr-FR" sz="2400" baseline="30000" dirty="0" smtClean="0"/>
              <a:t>ème</a:t>
            </a:r>
            <a:r>
              <a:rPr lang="fr-FR" sz="2400" dirty="0" smtClean="0"/>
              <a:t>-9</a:t>
            </a:r>
            <a:r>
              <a:rPr lang="fr-FR" sz="2400" baseline="30000" dirty="0" smtClean="0"/>
              <a:t>ème</a:t>
            </a:r>
            <a:r>
              <a:rPr lang="fr-FR" sz="2400" dirty="0" smtClean="0"/>
              <a:t> mois</a:t>
            </a:r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- </a:t>
            </a:r>
            <a:r>
              <a:rPr lang="fr-FR" sz="2400" dirty="0" err="1" smtClean="0"/>
              <a:t>atcd</a:t>
            </a:r>
            <a:r>
              <a:rPr lang="fr-FR" sz="2400" dirty="0" smtClean="0"/>
              <a:t> IU, diabète ou </a:t>
            </a:r>
            <a:r>
              <a:rPr lang="fr-FR" sz="2400" dirty="0" err="1" smtClean="0"/>
              <a:t>uropathie</a:t>
            </a:r>
            <a:r>
              <a:rPr lang="fr-FR" sz="2400" dirty="0" smtClean="0"/>
              <a:t> sous jacente: ECBU 1</a:t>
            </a:r>
            <a:r>
              <a:rPr lang="fr-FR" sz="2400" baseline="30000" dirty="0" smtClean="0"/>
              <a:t>ère</a:t>
            </a:r>
            <a:r>
              <a:rPr lang="fr-FR" sz="2400" dirty="0" smtClean="0"/>
              <a:t> </a:t>
            </a:r>
            <a:r>
              <a:rPr lang="fr-FR" sz="2400" dirty="0" err="1" smtClean="0"/>
              <a:t>cs</a:t>
            </a:r>
            <a:r>
              <a:rPr lang="fr-FR" sz="2400" dirty="0" smtClean="0"/>
              <a:t> puis 4</a:t>
            </a:r>
            <a:r>
              <a:rPr lang="fr-FR" sz="2400" baseline="30000" dirty="0" smtClean="0"/>
              <a:t>ème</a:t>
            </a:r>
            <a:r>
              <a:rPr lang="fr-FR" sz="2400" dirty="0" smtClean="0"/>
              <a:t>-9</a:t>
            </a:r>
            <a:r>
              <a:rPr lang="fr-FR" sz="2400" baseline="30000" dirty="0" smtClean="0"/>
              <a:t>ème</a:t>
            </a:r>
            <a:r>
              <a:rPr lang="fr-FR" sz="2400" dirty="0" smtClean="0"/>
              <a:t> mois</a:t>
            </a:r>
          </a:p>
          <a:p>
            <a:pPr>
              <a:buFontTx/>
              <a:buChar char="-"/>
            </a:pPr>
            <a:r>
              <a:rPr lang="fr-FR" dirty="0" err="1" smtClean="0"/>
              <a:t>Ttt</a:t>
            </a:r>
            <a:r>
              <a:rPr lang="fr-FR" dirty="0" smtClean="0"/>
              <a:t> </a:t>
            </a:r>
            <a:r>
              <a:rPr lang="fr-FR" dirty="0" err="1" smtClean="0"/>
              <a:t>syst</a:t>
            </a:r>
            <a:r>
              <a:rPr lang="fr-FR" dirty="0" smtClean="0"/>
              <a:t>, même </a:t>
            </a:r>
            <a:r>
              <a:rPr lang="fr-FR" dirty="0" err="1" smtClean="0"/>
              <a:t>strepto</a:t>
            </a:r>
            <a:r>
              <a:rPr lang="fr-FR" dirty="0" smtClean="0"/>
              <a:t> B:</a:t>
            </a:r>
          </a:p>
          <a:p>
            <a:pPr lvl="1">
              <a:buFontTx/>
              <a:buChar char="-"/>
            </a:pPr>
            <a:r>
              <a:rPr lang="fr-FR" dirty="0"/>
              <a:t>1: amoxicilline 7j</a:t>
            </a:r>
          </a:p>
          <a:p>
            <a:pPr lvl="1">
              <a:buFontTx/>
              <a:buChar char="-"/>
            </a:pPr>
            <a:r>
              <a:rPr lang="fr-FR" dirty="0"/>
              <a:t>2: </a:t>
            </a:r>
            <a:r>
              <a:rPr lang="fr-FR" dirty="0" err="1"/>
              <a:t>pivmecillinam</a:t>
            </a:r>
            <a:r>
              <a:rPr lang="fr-FR" dirty="0"/>
              <a:t> 7j</a:t>
            </a:r>
          </a:p>
          <a:p>
            <a:pPr lvl="1">
              <a:buFontTx/>
              <a:buChar char="-"/>
            </a:pPr>
            <a:r>
              <a:rPr lang="fr-FR" dirty="0"/>
              <a:t>3: </a:t>
            </a:r>
            <a:r>
              <a:rPr lang="fr-FR" dirty="0" err="1"/>
              <a:t>fosfomycine</a:t>
            </a:r>
            <a:r>
              <a:rPr lang="fr-FR" dirty="0"/>
              <a:t> </a:t>
            </a:r>
            <a:r>
              <a:rPr lang="fr-FR" dirty="0" err="1"/>
              <a:t>monodose</a:t>
            </a:r>
            <a:endParaRPr lang="fr-FR" dirty="0"/>
          </a:p>
          <a:p>
            <a:pPr lvl="1">
              <a:buFontTx/>
              <a:buChar char="-"/>
            </a:pPr>
            <a:r>
              <a:rPr lang="fr-FR" dirty="0"/>
              <a:t>4: TMP (</a:t>
            </a:r>
            <a:r>
              <a:rPr lang="fr-FR" dirty="0" err="1"/>
              <a:t>sf</a:t>
            </a:r>
            <a:r>
              <a:rPr lang="fr-FR" dirty="0"/>
              <a:t> 2 premiers mois) </a:t>
            </a:r>
            <a:r>
              <a:rPr lang="fr-FR" dirty="0" smtClean="0"/>
              <a:t>7j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ECBU contrôle J10 puis mensuel</a:t>
            </a:r>
          </a:p>
          <a:p>
            <a:pPr marL="365760" lvl="1" indent="0">
              <a:buNone/>
            </a:pPr>
            <a:endParaRPr lang="fr-FR" dirty="0" smtClean="0"/>
          </a:p>
          <a:p>
            <a:pPr marL="36576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6643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QUIZZ auto-évaluation n°1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i="1" dirty="0" smtClean="0"/>
              <a:t>Patiente de 45 ans aux </a:t>
            </a:r>
            <a:r>
              <a:rPr lang="fr-FR" i="1" dirty="0" err="1" smtClean="0"/>
              <a:t>atcds</a:t>
            </a:r>
            <a:r>
              <a:rPr lang="fr-FR" i="1" dirty="0" smtClean="0"/>
              <a:t> cure de reflux dans l’enfance consulte pour cystite simple. Pas d’infection urinaire ni ATB depuis 1 an. CAT?</a:t>
            </a:r>
          </a:p>
          <a:p>
            <a:pPr marL="0" indent="0">
              <a:buNone/>
            </a:pPr>
            <a:r>
              <a:rPr lang="fr-FR" dirty="0" smtClean="0"/>
              <a:t>1 – je fais uniquement une BU</a:t>
            </a:r>
          </a:p>
          <a:p>
            <a:pPr marL="0" indent="0">
              <a:buNone/>
            </a:pPr>
            <a:r>
              <a:rPr lang="fr-FR" dirty="0" smtClean="0"/>
              <a:t>2 – je fais également un ECBU</a:t>
            </a:r>
          </a:p>
          <a:p>
            <a:pPr marL="0" indent="0">
              <a:buNone/>
            </a:pPr>
            <a:r>
              <a:rPr lang="fr-FR" dirty="0" smtClean="0"/>
              <a:t>3 – traitement probabiliste par </a:t>
            </a:r>
            <a:r>
              <a:rPr lang="fr-FR" dirty="0" err="1" smtClean="0"/>
              <a:t>fosfomycine</a:t>
            </a:r>
            <a:r>
              <a:rPr lang="fr-FR" dirty="0" smtClean="0"/>
              <a:t> </a:t>
            </a:r>
            <a:r>
              <a:rPr lang="fr-FR" dirty="0" err="1" smtClean="0"/>
              <a:t>monodose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4 – traitement probabiliste par </a:t>
            </a:r>
            <a:r>
              <a:rPr lang="fr-FR" dirty="0" err="1" smtClean="0"/>
              <a:t>pivmecillinam</a:t>
            </a:r>
            <a:r>
              <a:rPr lang="fr-FR" dirty="0" smtClean="0"/>
              <a:t> </a:t>
            </a:r>
            <a:r>
              <a:rPr lang="fr-FR" dirty="0"/>
              <a:t>7</a:t>
            </a:r>
            <a:r>
              <a:rPr lang="fr-FR" dirty="0" smtClean="0"/>
              <a:t> jours</a:t>
            </a:r>
          </a:p>
          <a:p>
            <a:pPr marL="0" indent="0">
              <a:buNone/>
            </a:pPr>
            <a:r>
              <a:rPr lang="fr-FR" dirty="0" smtClean="0"/>
              <a:t>5 – j’attends l’</a:t>
            </a:r>
            <a:r>
              <a:rPr lang="fr-FR" dirty="0" err="1" smtClean="0"/>
              <a:t>atbgramme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2919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GROSSESSE:</a:t>
            </a:r>
            <a:br>
              <a:rPr lang="fr-FR" dirty="0" smtClean="0"/>
            </a:br>
            <a:r>
              <a:rPr lang="fr-FR" dirty="0" smtClean="0"/>
              <a:t>CYSTITE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fr-FR" dirty="0" smtClean="0"/>
              <a:t>Bactériurie≥10</a:t>
            </a:r>
            <a:r>
              <a:rPr lang="fr-FR" baseline="30000" dirty="0" smtClean="0"/>
              <a:t>4 </a:t>
            </a:r>
            <a:r>
              <a:rPr lang="fr-FR" dirty="0" err="1" smtClean="0"/>
              <a:t>sf</a:t>
            </a:r>
            <a:r>
              <a:rPr lang="fr-FR" dirty="0" smtClean="0"/>
              <a:t> E Coli ou </a:t>
            </a:r>
            <a:r>
              <a:rPr lang="fr-FR" dirty="0" err="1" smtClean="0"/>
              <a:t>Staph</a:t>
            </a:r>
            <a:r>
              <a:rPr lang="fr-FR" dirty="0" smtClean="0"/>
              <a:t> </a:t>
            </a:r>
            <a:r>
              <a:rPr lang="fr-FR" dirty="0" err="1" smtClean="0"/>
              <a:t>Saprophyticus</a:t>
            </a:r>
            <a:r>
              <a:rPr lang="fr-FR" dirty="0" smtClean="0"/>
              <a:t> 10</a:t>
            </a:r>
            <a:r>
              <a:rPr lang="fr-FR" baseline="30000" dirty="0" smtClean="0"/>
              <a:t>3</a:t>
            </a:r>
          </a:p>
          <a:p>
            <a:pPr>
              <a:buFontTx/>
              <a:buChar char="-"/>
            </a:pPr>
            <a:r>
              <a:rPr lang="fr-FR" dirty="0" err="1" smtClean="0"/>
              <a:t>Ttt</a:t>
            </a:r>
            <a:r>
              <a:rPr lang="fr-FR" dirty="0" smtClean="0"/>
              <a:t> </a:t>
            </a:r>
            <a:r>
              <a:rPr lang="fr-FR" dirty="0" err="1" smtClean="0"/>
              <a:t>proba</a:t>
            </a:r>
            <a:r>
              <a:rPr lang="fr-FR" dirty="0" smtClean="0"/>
              <a:t> sans délai:</a:t>
            </a:r>
          </a:p>
          <a:p>
            <a:pPr lvl="1">
              <a:buFontTx/>
              <a:buChar char="-"/>
            </a:pPr>
            <a:r>
              <a:rPr lang="fr-FR" dirty="0"/>
              <a:t>1: </a:t>
            </a:r>
            <a:r>
              <a:rPr lang="fr-FR" dirty="0" err="1"/>
              <a:t>fosfomycine</a:t>
            </a:r>
            <a:endParaRPr lang="fr-FR" dirty="0"/>
          </a:p>
          <a:p>
            <a:pPr lvl="1">
              <a:buFontTx/>
              <a:buChar char="-"/>
            </a:pPr>
            <a:r>
              <a:rPr lang="fr-FR" dirty="0"/>
              <a:t>2: </a:t>
            </a:r>
            <a:r>
              <a:rPr lang="fr-FR" dirty="0" err="1"/>
              <a:t>pivmecillinam</a:t>
            </a:r>
            <a:endParaRPr lang="fr-FR" dirty="0"/>
          </a:p>
          <a:p>
            <a:pPr lvl="1">
              <a:buFontTx/>
              <a:buChar char="-"/>
            </a:pPr>
            <a:r>
              <a:rPr lang="fr-FR" dirty="0"/>
              <a:t>3: </a:t>
            </a:r>
            <a:r>
              <a:rPr lang="fr-FR" dirty="0" err="1"/>
              <a:t>nitrofurantoïne</a:t>
            </a:r>
            <a:endParaRPr lang="fr-FR" dirty="0"/>
          </a:p>
          <a:p>
            <a:pPr lvl="1">
              <a:buFontTx/>
              <a:buChar char="-"/>
            </a:pPr>
            <a:r>
              <a:rPr lang="fr-FR" dirty="0"/>
              <a:t>4: </a:t>
            </a:r>
            <a:r>
              <a:rPr lang="fr-FR" dirty="0" err="1"/>
              <a:t>cefixime</a:t>
            </a:r>
            <a:r>
              <a:rPr lang="fr-FR" dirty="0"/>
              <a:t> ou </a:t>
            </a:r>
            <a:r>
              <a:rPr lang="fr-FR" dirty="0" smtClean="0"/>
              <a:t>ciprofloxacine</a:t>
            </a:r>
          </a:p>
          <a:p>
            <a:pPr>
              <a:buFontTx/>
              <a:buChar char="-"/>
            </a:pPr>
            <a:r>
              <a:rPr lang="fr-FR" dirty="0" smtClean="0"/>
              <a:t>Adaptation secondaire (idem colonisation)</a:t>
            </a:r>
          </a:p>
          <a:p>
            <a:pPr>
              <a:buFontTx/>
              <a:buChar char="-"/>
            </a:pPr>
            <a:r>
              <a:rPr lang="fr-FR" dirty="0" err="1" smtClean="0"/>
              <a:t>Ttt</a:t>
            </a:r>
            <a:r>
              <a:rPr lang="fr-FR" dirty="0" smtClean="0"/>
              <a:t> 7 jours </a:t>
            </a:r>
            <a:r>
              <a:rPr lang="fr-FR" dirty="0" err="1" smtClean="0"/>
              <a:t>sf</a:t>
            </a:r>
            <a:r>
              <a:rPr lang="fr-FR" dirty="0" smtClean="0"/>
              <a:t> </a:t>
            </a:r>
            <a:r>
              <a:rPr lang="fr-FR" dirty="0" err="1" smtClean="0"/>
              <a:t>fosfomycine</a:t>
            </a:r>
            <a:r>
              <a:rPr lang="fr-FR" dirty="0" smtClean="0"/>
              <a:t>, CBU </a:t>
            </a:r>
            <a:r>
              <a:rPr lang="fr-FR" dirty="0" err="1" smtClean="0"/>
              <a:t>contrôle+mensuel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898808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712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GROSSESSE</a:t>
            </a:r>
            <a:r>
              <a:rPr lang="fr-FR" dirty="0" smtClean="0"/>
              <a:t>:PNA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5671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fr-FR" dirty="0" smtClean="0"/>
              <a:t>ECBU+/-</a:t>
            </a:r>
            <a:r>
              <a:rPr lang="fr-FR" dirty="0" err="1" smtClean="0"/>
              <a:t>HémoCs</a:t>
            </a:r>
            <a:r>
              <a:rPr lang="fr-FR" dirty="0" smtClean="0"/>
              <a:t>, BS+CRP, écho</a:t>
            </a:r>
          </a:p>
          <a:p>
            <a:pPr>
              <a:buFontTx/>
              <a:buChar char="-"/>
            </a:pPr>
            <a:r>
              <a:rPr lang="fr-FR" dirty="0" smtClean="0"/>
              <a:t>avis obstétrique +/-</a:t>
            </a:r>
            <a:r>
              <a:rPr lang="fr-FR" dirty="0" err="1" smtClean="0"/>
              <a:t>uro</a:t>
            </a:r>
            <a:r>
              <a:rPr lang="fr-FR" dirty="0" smtClean="0"/>
              <a:t>, </a:t>
            </a:r>
            <a:r>
              <a:rPr lang="fr-FR" dirty="0"/>
              <a:t>h</a:t>
            </a:r>
            <a:r>
              <a:rPr lang="fr-FR" dirty="0" smtClean="0"/>
              <a:t>ospitalisation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ATB probabiliste sans délai:</a:t>
            </a:r>
          </a:p>
          <a:p>
            <a:pPr lvl="1">
              <a:buFontTx/>
              <a:buChar char="-"/>
            </a:pPr>
            <a:r>
              <a:rPr lang="fr-FR" dirty="0"/>
              <a:t>Pas SG: C3G++, </a:t>
            </a:r>
            <a:r>
              <a:rPr lang="fr-FR" dirty="0" err="1"/>
              <a:t>aztreonam</a:t>
            </a:r>
            <a:r>
              <a:rPr lang="fr-FR" dirty="0"/>
              <a:t> ou ciprofloxacine si allergie</a:t>
            </a:r>
          </a:p>
          <a:p>
            <a:pPr lvl="1">
              <a:buFontTx/>
              <a:buChar char="-"/>
            </a:pPr>
            <a:r>
              <a:rPr lang="fr-FR" dirty="0"/>
              <a:t>SG: C3G+amiklin</a:t>
            </a:r>
          </a:p>
          <a:p>
            <a:pPr lvl="1">
              <a:buFontTx/>
              <a:buChar char="-"/>
            </a:pPr>
            <a:r>
              <a:rPr lang="fr-FR" dirty="0" err="1"/>
              <a:t>FdR</a:t>
            </a:r>
            <a:r>
              <a:rPr lang="fr-FR" dirty="0"/>
              <a:t> BLSE: </a:t>
            </a:r>
            <a:r>
              <a:rPr lang="fr-FR" dirty="0" err="1"/>
              <a:t>imipeneme+</a:t>
            </a:r>
            <a:r>
              <a:rPr lang="fr-FR" dirty="0" err="1" smtClean="0"/>
              <a:t>amiklin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Adaptation secondaire: amoxicilline&gt;</a:t>
            </a:r>
            <a:r>
              <a:rPr lang="fr-FR" dirty="0" err="1" smtClean="0"/>
              <a:t>amox+ac</a:t>
            </a:r>
            <a:r>
              <a:rPr lang="fr-FR" dirty="0" smtClean="0"/>
              <a:t> clavulanique&gt;</a:t>
            </a:r>
            <a:r>
              <a:rPr lang="fr-FR" dirty="0" err="1" smtClean="0"/>
              <a:t>cefixime</a:t>
            </a:r>
            <a:r>
              <a:rPr lang="fr-FR" dirty="0" smtClean="0"/>
              <a:t>&gt;</a:t>
            </a:r>
            <a:r>
              <a:rPr lang="fr-FR" dirty="0"/>
              <a:t> </a:t>
            </a:r>
            <a:r>
              <a:rPr lang="fr-FR" dirty="0" smtClean="0"/>
              <a:t>ciprofloxacine&gt;SMX-</a:t>
            </a:r>
            <a:r>
              <a:rPr lang="fr-FR" dirty="0" smtClean="0"/>
              <a:t>TMP </a:t>
            </a:r>
            <a:r>
              <a:rPr lang="fr-FR" dirty="0" smtClean="0"/>
              <a:t>si BLSE, spectre étroit (FQ, </a:t>
            </a:r>
            <a:r>
              <a:rPr lang="fr-FR" dirty="0" err="1" smtClean="0"/>
              <a:t>bactrim</a:t>
            </a:r>
            <a:r>
              <a:rPr lang="fr-FR" dirty="0" smtClean="0"/>
              <a:t>++)  </a:t>
            </a:r>
          </a:p>
          <a:p>
            <a:pPr>
              <a:buFontTx/>
              <a:buChar char="-"/>
            </a:pPr>
            <a:r>
              <a:rPr lang="fr-FR" dirty="0" smtClean="0"/>
              <a:t>Traitement 10-14 </a:t>
            </a:r>
            <a:r>
              <a:rPr lang="fr-FR" dirty="0" smtClean="0"/>
              <a:t>jours, Surveillance </a:t>
            </a:r>
            <a:r>
              <a:rPr lang="fr-FR" dirty="0" smtClean="0"/>
              <a:t>idem </a:t>
            </a:r>
          </a:p>
        </p:txBody>
      </p:sp>
    </p:spTree>
    <p:extLst>
      <p:ext uri="{BB962C8B-B14F-4D97-AF65-F5344CB8AC3E}">
        <p14:creationId xmlns:p14="http://schemas.microsoft.com/office/powerpoint/2010/main" val="3125681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Réponse QUIZZ n°1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3000" i="1" dirty="0" smtClean="0"/>
              <a:t>Patiente de 45 ans aux </a:t>
            </a:r>
            <a:r>
              <a:rPr lang="fr-FR" sz="3000" i="1" dirty="0" err="1" smtClean="0"/>
              <a:t>atcds</a:t>
            </a:r>
            <a:r>
              <a:rPr lang="fr-FR" sz="3000" i="1" dirty="0" smtClean="0"/>
              <a:t> cure de reflux dans l’enfance consulte pour cystite simple. Pas d’infection urinaire ni ATB depuis 1 an. CAT?</a:t>
            </a:r>
          </a:p>
          <a:p>
            <a:pPr marL="0" indent="0">
              <a:buNone/>
            </a:pPr>
            <a:r>
              <a:rPr lang="fr-FR" dirty="0" smtClean="0"/>
              <a:t>1 – </a:t>
            </a:r>
            <a:r>
              <a:rPr lang="fr-FR" sz="3000" dirty="0" smtClean="0"/>
              <a:t>je fais uniquement une BU</a:t>
            </a:r>
            <a:r>
              <a:rPr lang="fr-FR" sz="3000" dirty="0" smtClean="0">
                <a:solidFill>
                  <a:srgbClr val="FF0000"/>
                </a:solidFill>
              </a:rPr>
              <a:t> NON</a:t>
            </a:r>
          </a:p>
          <a:p>
            <a:pPr marL="0" indent="0">
              <a:buNone/>
            </a:pPr>
            <a:r>
              <a:rPr lang="fr-FR" sz="3000" dirty="0" smtClean="0"/>
              <a:t>2 – je fais également un </a:t>
            </a:r>
            <a:r>
              <a:rPr lang="fr-FR" sz="3000" dirty="0" smtClean="0">
                <a:solidFill>
                  <a:srgbClr val="FFFFFF"/>
                </a:solidFill>
              </a:rPr>
              <a:t>ECBU</a:t>
            </a:r>
            <a:r>
              <a:rPr lang="fr-FR" sz="3000" dirty="0" smtClean="0">
                <a:solidFill>
                  <a:srgbClr val="FF0000"/>
                </a:solidFill>
              </a:rPr>
              <a:t> OUI</a:t>
            </a:r>
          </a:p>
          <a:p>
            <a:pPr marL="0" indent="0">
              <a:buNone/>
            </a:pPr>
            <a:r>
              <a:rPr lang="fr-FR" sz="3000" dirty="0" smtClean="0"/>
              <a:t>3 – traitement </a:t>
            </a:r>
            <a:r>
              <a:rPr lang="fr-FR" sz="3000" dirty="0" err="1" smtClean="0"/>
              <a:t>proba</a:t>
            </a:r>
            <a:r>
              <a:rPr lang="fr-FR" sz="3000" dirty="0" smtClean="0"/>
              <a:t> </a:t>
            </a:r>
            <a:r>
              <a:rPr lang="fr-FR" sz="3000" dirty="0" smtClean="0"/>
              <a:t>par </a:t>
            </a:r>
            <a:r>
              <a:rPr lang="fr-FR" sz="3000" dirty="0" err="1" smtClean="0"/>
              <a:t>fosfomycine</a:t>
            </a:r>
            <a:r>
              <a:rPr lang="fr-FR" sz="3000" dirty="0" smtClean="0"/>
              <a:t> </a:t>
            </a:r>
            <a:r>
              <a:rPr lang="fr-FR" sz="3000" dirty="0" err="1" smtClean="0"/>
              <a:t>monodose</a:t>
            </a:r>
            <a:r>
              <a:rPr lang="fr-FR" sz="3000" dirty="0"/>
              <a:t> </a:t>
            </a:r>
            <a:r>
              <a:rPr lang="fr-FR" sz="3000" dirty="0" smtClean="0">
                <a:solidFill>
                  <a:srgbClr val="FF0000"/>
                </a:solidFill>
              </a:rPr>
              <a:t>NON</a:t>
            </a:r>
            <a:endParaRPr lang="fr-FR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000" dirty="0" smtClean="0"/>
              <a:t>4 – traitement </a:t>
            </a:r>
            <a:r>
              <a:rPr lang="fr-FR" sz="3000" dirty="0" err="1" smtClean="0"/>
              <a:t>proba</a:t>
            </a:r>
            <a:r>
              <a:rPr lang="fr-FR" sz="3000" dirty="0" smtClean="0"/>
              <a:t> </a:t>
            </a:r>
            <a:r>
              <a:rPr lang="fr-FR" sz="3000" dirty="0" smtClean="0"/>
              <a:t>par </a:t>
            </a:r>
            <a:r>
              <a:rPr lang="fr-FR" sz="3000" dirty="0" err="1" smtClean="0"/>
              <a:t>pivmecillinam</a:t>
            </a:r>
            <a:r>
              <a:rPr lang="fr-FR" sz="3000" dirty="0" smtClean="0"/>
              <a:t> </a:t>
            </a:r>
            <a:r>
              <a:rPr lang="fr-FR" sz="3000" dirty="0"/>
              <a:t>7</a:t>
            </a:r>
            <a:r>
              <a:rPr lang="fr-FR" sz="3000" dirty="0" smtClean="0"/>
              <a:t> jours</a:t>
            </a:r>
          </a:p>
          <a:p>
            <a:pPr marL="0" indent="0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POURQUOI PAS</a:t>
            </a:r>
          </a:p>
          <a:p>
            <a:pPr marL="0" indent="0">
              <a:buNone/>
            </a:pPr>
            <a:r>
              <a:rPr lang="fr-FR" sz="3000" dirty="0" smtClean="0"/>
              <a:t>5 – </a:t>
            </a:r>
            <a:r>
              <a:rPr lang="fr-FR" sz="2800" dirty="0" smtClean="0"/>
              <a:t>attente </a:t>
            </a:r>
            <a:r>
              <a:rPr lang="fr-FR" sz="2800" dirty="0" err="1" smtClean="0"/>
              <a:t>atbgramme</a:t>
            </a:r>
            <a:r>
              <a:rPr lang="fr-FR" sz="2800" dirty="0" smtClean="0"/>
              <a:t> </a:t>
            </a:r>
            <a:r>
              <a:rPr lang="fr-FR" sz="2600" dirty="0" smtClean="0">
                <a:solidFill>
                  <a:srgbClr val="FF0000"/>
                </a:solidFill>
              </a:rPr>
              <a:t>SI POSSIBLE C’EST MIEUX</a:t>
            </a:r>
            <a:endParaRPr lang="fr-FR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56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34790"/>
            <a:ext cx="8229600" cy="800172"/>
          </a:xfrm>
        </p:spPr>
        <p:txBody>
          <a:bodyPr>
            <a:normAutofit/>
          </a:bodyPr>
          <a:lstStyle/>
          <a:p>
            <a:r>
              <a:rPr lang="fr-FR" sz="3600" dirty="0" smtClean="0"/>
              <a:t>Réponse QUIZZ n°2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0002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1 </a:t>
            </a:r>
            <a:r>
              <a:rPr lang="mr-IN" dirty="0" smtClean="0"/>
              <a:t>–</a:t>
            </a:r>
            <a:r>
              <a:rPr lang="fr-FR" dirty="0" smtClean="0"/>
              <a:t> BU: bonne </a:t>
            </a:r>
            <a:r>
              <a:rPr lang="fr-FR" dirty="0" smtClean="0"/>
              <a:t>VPN </a:t>
            </a:r>
            <a:r>
              <a:rPr lang="fr-FR" dirty="0" smtClean="0"/>
              <a:t>femme/ bonne </a:t>
            </a:r>
            <a:r>
              <a:rPr lang="fr-FR" dirty="0" smtClean="0"/>
              <a:t>VPP </a:t>
            </a:r>
            <a:r>
              <a:rPr lang="fr-FR" dirty="0" smtClean="0"/>
              <a:t>homme</a:t>
            </a:r>
            <a:r>
              <a:rPr lang="fr-FR" dirty="0" smtClean="0"/>
              <a:t>. </a:t>
            </a:r>
            <a:r>
              <a:rPr lang="fr-FR" dirty="0" smtClean="0">
                <a:solidFill>
                  <a:srgbClr val="FF0000"/>
                </a:solidFill>
              </a:rPr>
              <a:t>OUI</a:t>
            </a:r>
          </a:p>
          <a:p>
            <a:pPr marL="0" indent="0">
              <a:buNone/>
            </a:pPr>
            <a:r>
              <a:rPr lang="fr-FR" dirty="0" smtClean="0"/>
              <a:t>2 – </a:t>
            </a:r>
            <a:r>
              <a:rPr lang="fr-FR" dirty="0" smtClean="0"/>
              <a:t>traitement cystite </a:t>
            </a:r>
            <a:r>
              <a:rPr lang="fr-FR" dirty="0" smtClean="0"/>
              <a:t>récidivante </a:t>
            </a:r>
            <a:r>
              <a:rPr lang="fr-FR" dirty="0" smtClean="0"/>
              <a:t>plus </a:t>
            </a:r>
            <a:r>
              <a:rPr lang="fr-FR" dirty="0" smtClean="0"/>
              <a:t>long que </a:t>
            </a:r>
            <a:r>
              <a:rPr lang="fr-FR" dirty="0" smtClean="0"/>
              <a:t>cystite </a:t>
            </a:r>
            <a:r>
              <a:rPr lang="fr-FR" dirty="0" smtClean="0"/>
              <a:t>simple </a:t>
            </a:r>
            <a:r>
              <a:rPr lang="fr-FR" dirty="0" smtClean="0">
                <a:solidFill>
                  <a:srgbClr val="FF0000"/>
                </a:solidFill>
              </a:rPr>
              <a:t>NON</a:t>
            </a:r>
          </a:p>
          <a:p>
            <a:pPr marL="0" indent="0">
              <a:buNone/>
            </a:pPr>
            <a:r>
              <a:rPr lang="fr-FR" dirty="0" smtClean="0"/>
              <a:t>3 – </a:t>
            </a:r>
            <a:r>
              <a:rPr lang="fr-FR" dirty="0" smtClean="0"/>
              <a:t>échographie systématique </a:t>
            </a:r>
            <a:r>
              <a:rPr lang="fr-FR" dirty="0" smtClean="0"/>
              <a:t>pour </a:t>
            </a:r>
            <a:r>
              <a:rPr lang="fr-FR" dirty="0" smtClean="0"/>
              <a:t>PNA </a:t>
            </a:r>
            <a:r>
              <a:rPr lang="fr-FR" dirty="0" smtClean="0"/>
              <a:t>simple </a:t>
            </a:r>
            <a:r>
              <a:rPr lang="fr-FR" dirty="0" smtClean="0">
                <a:solidFill>
                  <a:srgbClr val="FF0000"/>
                </a:solidFill>
              </a:rPr>
              <a:t>NON SI EVOLUTION DEFAVORABLE</a:t>
            </a:r>
          </a:p>
          <a:p>
            <a:pPr marL="0" indent="0">
              <a:buNone/>
            </a:pPr>
            <a:r>
              <a:rPr lang="fr-FR" dirty="0" smtClean="0"/>
              <a:t>4 – </a:t>
            </a:r>
            <a:r>
              <a:rPr lang="fr-FR" dirty="0" smtClean="0"/>
              <a:t>ECBU systématique avant </a:t>
            </a:r>
            <a:r>
              <a:rPr lang="fr-FR" dirty="0" smtClean="0"/>
              <a:t>traitement antibiotique </a:t>
            </a:r>
            <a:r>
              <a:rPr lang="fr-FR" dirty="0" smtClean="0"/>
              <a:t>infections urinaires masculines </a:t>
            </a:r>
            <a:r>
              <a:rPr lang="fr-FR" dirty="0" smtClean="0">
                <a:solidFill>
                  <a:srgbClr val="FF0000"/>
                </a:solidFill>
              </a:rPr>
              <a:t>OUI</a:t>
            </a:r>
          </a:p>
          <a:p>
            <a:pPr marL="0" indent="0">
              <a:buNone/>
            </a:pPr>
            <a:r>
              <a:rPr lang="fr-FR" dirty="0" smtClean="0"/>
              <a:t>5 –ECBU positif sur </a:t>
            </a:r>
            <a:r>
              <a:rPr lang="fr-FR" dirty="0" err="1" smtClean="0"/>
              <a:t>Bricker</a:t>
            </a:r>
            <a:r>
              <a:rPr lang="fr-FR" dirty="0" smtClean="0"/>
              <a:t> doit être traité dans un bilan de fièvre sans SFU. </a:t>
            </a:r>
            <a:r>
              <a:rPr lang="fr-FR" dirty="0" smtClean="0">
                <a:solidFill>
                  <a:srgbClr val="FF0000"/>
                </a:solidFill>
              </a:rPr>
              <a:t>NON, NON et NON. S’ATTACHER A RECHERCHER UNE AUTRE CAUSE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311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fr-FR" dirty="0" smtClean="0"/>
              <a:t>COLIQUE NEPHRETIQUE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ELIMINER SIGNE DE GRAVITE(</a:t>
            </a:r>
            <a:r>
              <a:rPr lang="fr-FR" dirty="0" smtClean="0"/>
              <a:t>5% cas):</a:t>
            </a:r>
          </a:p>
          <a:p>
            <a:pPr lvl="1">
              <a:buFontTx/>
              <a:buChar char="-"/>
            </a:pPr>
            <a:r>
              <a:rPr lang="fr-FR" dirty="0" err="1" smtClean="0"/>
              <a:t>Sepsis</a:t>
            </a:r>
            <a:endParaRPr lang="fr-FR" dirty="0" smtClean="0"/>
          </a:p>
          <a:p>
            <a:pPr lvl="1">
              <a:buFontTx/>
              <a:buChar char="-"/>
            </a:pPr>
            <a:r>
              <a:rPr lang="fr-FR" dirty="0" smtClean="0"/>
              <a:t>Hyperalgie</a:t>
            </a:r>
          </a:p>
          <a:p>
            <a:pPr lvl="1">
              <a:buFontTx/>
              <a:buChar char="-"/>
            </a:pPr>
            <a:r>
              <a:rPr lang="fr-FR" dirty="0" smtClean="0"/>
              <a:t>Rein unique/</a:t>
            </a:r>
            <a:r>
              <a:rPr lang="fr-FR" dirty="0" err="1" smtClean="0"/>
              <a:t>bilat</a:t>
            </a:r>
            <a:endParaRPr lang="fr-FR" dirty="0" smtClean="0"/>
          </a:p>
          <a:p>
            <a:pPr lvl="1">
              <a:buFontTx/>
              <a:buChar char="-"/>
            </a:pPr>
            <a:r>
              <a:rPr lang="fr-FR" dirty="0" smtClean="0"/>
              <a:t>Grossesse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CALMER LA CRISE: intérêts des AINS++ (effet anti-inflammatoire et diminution filtration glomérulaire)</a:t>
            </a:r>
          </a:p>
          <a:p>
            <a:pPr marL="0" indent="0"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CONFIRMER LE DIAGNOSTIC </a:t>
            </a:r>
          </a:p>
          <a:p>
            <a:pPr marL="0" indent="0">
              <a:buNone/>
            </a:pPr>
            <a:r>
              <a:rPr lang="fr-FR" sz="3000" dirty="0" smtClean="0"/>
              <a:t>scanner non injecté&gt;</a:t>
            </a:r>
            <a:r>
              <a:rPr lang="fr-FR" sz="3000" dirty="0" err="1" smtClean="0"/>
              <a:t>écho+ASP</a:t>
            </a:r>
            <a:endParaRPr lang="fr-FR" sz="3000" dirty="0" smtClean="0"/>
          </a:p>
          <a:p>
            <a:pPr lvl="1">
              <a:buFontTx/>
              <a:buChar char="-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40993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000" dirty="0" smtClean="0"/>
              <a:t>THERAPIE MEDICALE EXPULSIVE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 smtClean="0"/>
              <a:t>- Intérêts++: calculs &lt; 6-7mm</a:t>
            </a:r>
          </a:p>
          <a:p>
            <a:pPr marL="0" indent="0">
              <a:buNone/>
            </a:pPr>
            <a:r>
              <a:rPr lang="fr-FR" sz="2600" dirty="0" smtClean="0"/>
              <a:t>- Elimination peut être longue (3-4 semaines en fonction </a:t>
            </a:r>
            <a:r>
              <a:rPr lang="fr-FR" sz="2600" dirty="0" smtClean="0"/>
              <a:t>portion urétérale </a:t>
            </a:r>
            <a:r>
              <a:rPr lang="fr-FR" sz="2600" dirty="0" smtClean="0"/>
              <a:t>du calcul)</a:t>
            </a:r>
          </a:p>
          <a:p>
            <a:pPr>
              <a:buFontTx/>
              <a:buChar char="-"/>
            </a:pPr>
            <a:r>
              <a:rPr lang="fr-FR" sz="2600" dirty="0" smtClean="0"/>
              <a:t>Intérêts des alpha-bloquants</a:t>
            </a:r>
          </a:p>
          <a:p>
            <a:pPr>
              <a:buFontTx/>
              <a:buChar char="-"/>
            </a:pPr>
            <a:r>
              <a:rPr lang="fr-FR" sz="2600" dirty="0" smtClean="0"/>
              <a:t>Elimination spontanée 65-70% cas</a:t>
            </a:r>
          </a:p>
          <a:p>
            <a:pPr>
              <a:buFontTx/>
              <a:buChar char="-"/>
            </a:pPr>
            <a:r>
              <a:rPr lang="fr-FR" sz="2600" dirty="0" smtClean="0"/>
              <a:t>Alcalinisation urines </a:t>
            </a:r>
            <a:r>
              <a:rPr lang="fr-FR" sz="2600" dirty="0" err="1" smtClean="0"/>
              <a:t>FdR</a:t>
            </a:r>
            <a:r>
              <a:rPr lang="fr-FR" sz="2600" dirty="0" smtClean="0"/>
              <a:t> calculs acide urique</a:t>
            </a: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1240410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PREVENTION RECIDIVE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50% récidive à 5 ans</a:t>
            </a:r>
          </a:p>
          <a:p>
            <a:pPr marL="0" indent="0">
              <a:buNone/>
            </a:pPr>
            <a:r>
              <a:rPr lang="fr-FR" dirty="0" smtClean="0"/>
              <a:t>Prise en charge néphrologique et diététique</a:t>
            </a:r>
          </a:p>
          <a:p>
            <a:pPr marL="0" indent="0">
              <a:buNone/>
            </a:pPr>
            <a:r>
              <a:rPr lang="fr-FR" dirty="0" smtClean="0"/>
              <a:t>Intérêt dès 2</a:t>
            </a:r>
            <a:r>
              <a:rPr lang="fr-FR" baseline="30000" dirty="0" smtClean="0"/>
              <a:t>ème</a:t>
            </a:r>
            <a:r>
              <a:rPr lang="fr-FR" dirty="0" smtClean="0"/>
              <a:t> épisode ou F gravité (âge jeune, calcul complexe, multiples)</a:t>
            </a:r>
          </a:p>
          <a:p>
            <a:pPr marL="0" indent="0">
              <a:buNone/>
            </a:pPr>
            <a:r>
              <a:rPr lang="fr-FR" dirty="0" smtClean="0"/>
              <a:t>Atelier calcul mensuel sur H Européen avec Dr Hélène SICHEZ </a:t>
            </a:r>
            <a:r>
              <a:rPr lang="fr-FR" dirty="0" smtClean="0"/>
              <a:t>: bilan imagerie et métabolique préalable, entretien de groupe avec diététicienne, Cs néphrologie individuelle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2544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712"/>
            <a:ext cx="8229600" cy="890831"/>
          </a:xfrm>
        </p:spPr>
        <p:txBody>
          <a:bodyPr>
            <a:normAutofit/>
          </a:bodyPr>
          <a:lstStyle/>
          <a:p>
            <a:r>
              <a:rPr lang="fr-FR" sz="2800" dirty="0"/>
              <a:t>QUIZZ auto-évaluation n</a:t>
            </a:r>
            <a:r>
              <a:rPr lang="fr-FR" sz="2800" dirty="0" smtClean="0"/>
              <a:t>°2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5383"/>
            <a:ext cx="8229600" cy="52216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1 - </a:t>
            </a:r>
            <a:r>
              <a:rPr lang="fr-FR" sz="2800" dirty="0" smtClean="0"/>
              <a:t>La BU a une bonne VPN chez la femme mais une bonne VPP chez l’homme.</a:t>
            </a:r>
          </a:p>
          <a:p>
            <a:pPr marL="0" indent="0">
              <a:buNone/>
            </a:pPr>
            <a:r>
              <a:rPr lang="fr-FR" sz="2800" dirty="0" smtClean="0"/>
              <a:t>2 – le traitement antibiotique d’une cystite récidivante est plus long que celui d’une cystite simple</a:t>
            </a:r>
          </a:p>
          <a:p>
            <a:pPr marL="0" indent="0">
              <a:buNone/>
            </a:pPr>
            <a:r>
              <a:rPr lang="fr-FR" sz="2800" dirty="0" smtClean="0"/>
              <a:t>3 – l’échographie est systématique dans le bilan diagnostic d’une PNA simple</a:t>
            </a:r>
          </a:p>
          <a:p>
            <a:pPr marL="0" indent="0">
              <a:buNone/>
            </a:pPr>
            <a:r>
              <a:rPr lang="fr-FR" sz="2800" dirty="0" smtClean="0"/>
              <a:t>4 – l’ECBU doit être systématiquement réalisée avant traitement antibiotique dans le cadre des infections urinaires masculines</a:t>
            </a:r>
          </a:p>
          <a:p>
            <a:pPr marL="0" indent="0">
              <a:buNone/>
            </a:pPr>
            <a:r>
              <a:rPr lang="fr-FR" sz="2800" dirty="0" smtClean="0"/>
              <a:t>5 – Un ECBU positif après prélèvement réalisé sur </a:t>
            </a:r>
            <a:r>
              <a:rPr lang="fr-FR" sz="2800" dirty="0" err="1" smtClean="0"/>
              <a:t>Bricker</a:t>
            </a:r>
            <a:r>
              <a:rPr lang="fr-FR" sz="2800" dirty="0" smtClean="0"/>
              <a:t> doit être traité de manière adapté si celui-ci a été prélevé dans un bilan de fièvre sans SFU.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05727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26A3E6"/>
                </a:solidFill>
              </a:rPr>
              <a:t>IU Communautaire:</a:t>
            </a:r>
            <a:br>
              <a:rPr lang="fr-FR" dirty="0" smtClean="0">
                <a:solidFill>
                  <a:srgbClr val="26A3E6"/>
                </a:solidFill>
              </a:rPr>
            </a:br>
            <a:r>
              <a:rPr lang="fr-FR" sz="3600" dirty="0" smtClean="0">
                <a:solidFill>
                  <a:srgbClr val="26A3E6"/>
                </a:solidFill>
              </a:rPr>
              <a:t>nouvelle terminologie</a:t>
            </a:r>
            <a:endParaRPr lang="fr-FR" sz="3600" dirty="0">
              <a:solidFill>
                <a:srgbClr val="26A3E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fr-FR" u="sng" dirty="0" smtClean="0"/>
              <a:t>IU simple </a:t>
            </a:r>
            <a:r>
              <a:rPr lang="fr-FR" dirty="0" smtClean="0"/>
              <a:t>(patients sans </a:t>
            </a:r>
            <a:r>
              <a:rPr lang="fr-FR" dirty="0" err="1" smtClean="0"/>
              <a:t>FdR</a:t>
            </a:r>
            <a:r>
              <a:rPr lang="fr-FR" dirty="0" smtClean="0"/>
              <a:t> de complication)</a:t>
            </a:r>
          </a:p>
          <a:p>
            <a:pPr>
              <a:buFontTx/>
              <a:buChar char="-"/>
            </a:pPr>
            <a:r>
              <a:rPr lang="fr-FR" u="sng" dirty="0" smtClean="0"/>
              <a:t>IU à risque complication:</a:t>
            </a:r>
          </a:p>
          <a:p>
            <a:pPr lvl="1">
              <a:buFontTx/>
              <a:buChar char="-"/>
            </a:pPr>
            <a:r>
              <a:rPr lang="fr-FR" dirty="0"/>
              <a:t>Anomalie organique/fonctionnelle arbre urinaire</a:t>
            </a:r>
          </a:p>
          <a:p>
            <a:pPr lvl="1">
              <a:buFontTx/>
              <a:buChar char="-"/>
            </a:pPr>
            <a:r>
              <a:rPr lang="fr-FR" dirty="0"/>
              <a:t>Sujet âgé: &gt;65+3 critères de fragilité ou &gt;75</a:t>
            </a:r>
          </a:p>
          <a:p>
            <a:pPr lvl="1">
              <a:buFontTx/>
              <a:buChar char="-"/>
            </a:pPr>
            <a:r>
              <a:rPr lang="fr-FR" dirty="0"/>
              <a:t>ID grave</a:t>
            </a:r>
          </a:p>
          <a:p>
            <a:pPr lvl="1">
              <a:buFontTx/>
              <a:buChar char="-"/>
            </a:pPr>
            <a:r>
              <a:rPr lang="fr-FR" dirty="0"/>
              <a:t>IRC sévère (</a:t>
            </a:r>
            <a:r>
              <a:rPr lang="fr-FR" dirty="0" err="1"/>
              <a:t>ClCr</a:t>
            </a:r>
            <a:r>
              <a:rPr lang="fr-FR" dirty="0"/>
              <a:t>&lt;30</a:t>
            </a:r>
            <a:r>
              <a:rPr lang="fr-FR" dirty="0" smtClean="0"/>
              <a:t>)         </a:t>
            </a:r>
            <a:r>
              <a:rPr lang="fr-FR" i="1" dirty="0" smtClean="0">
                <a:solidFill>
                  <a:srgbClr val="FF0000"/>
                </a:solidFill>
              </a:rPr>
              <a:t>Disparition </a:t>
            </a:r>
            <a:r>
              <a:rPr lang="fr-FR" i="1" dirty="0">
                <a:solidFill>
                  <a:srgbClr val="FF0000"/>
                </a:solidFill>
              </a:rPr>
              <a:t>du </a:t>
            </a:r>
            <a:r>
              <a:rPr lang="fr-FR" i="1" dirty="0" smtClean="0">
                <a:solidFill>
                  <a:srgbClr val="FF0000"/>
                </a:solidFill>
              </a:rPr>
              <a:t>diabète</a:t>
            </a:r>
            <a:endParaRPr lang="fr-FR" u="sng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fr-FR" u="sng" dirty="0" smtClean="0"/>
              <a:t>IU grave</a:t>
            </a:r>
            <a:r>
              <a:rPr lang="fr-FR" u="sng" dirty="0" smtClean="0"/>
              <a:t>:</a:t>
            </a:r>
            <a:r>
              <a:rPr lang="fr-FR" dirty="0" smtClean="0"/>
              <a:t>  infection </a:t>
            </a:r>
            <a:r>
              <a:rPr lang="fr-FR" dirty="0"/>
              <a:t>parenchymateuse+ </a:t>
            </a:r>
            <a:r>
              <a:rPr lang="fr-FR" dirty="0" err="1" smtClean="0"/>
              <a:t>sepsis</a:t>
            </a:r>
            <a:r>
              <a:rPr lang="fr-FR" dirty="0" smtClean="0"/>
              <a:t> </a:t>
            </a:r>
            <a:r>
              <a:rPr lang="fr-FR" dirty="0"/>
              <a:t>grave, choc septique ou indication </a:t>
            </a:r>
            <a:r>
              <a:rPr lang="fr-FR" dirty="0" smtClean="0"/>
              <a:t>interventionnelle</a:t>
            </a:r>
          </a:p>
          <a:p>
            <a:pPr>
              <a:buFontTx/>
              <a:buChar char="-"/>
            </a:pPr>
            <a:r>
              <a:rPr lang="fr-FR" u="sng" dirty="0" smtClean="0"/>
              <a:t>Cystite récidivante</a:t>
            </a:r>
            <a:r>
              <a:rPr lang="fr-FR" u="sng" dirty="0" smtClean="0"/>
              <a:t>:</a:t>
            </a:r>
            <a:r>
              <a:rPr lang="fr-FR" dirty="0" smtClean="0"/>
              <a:t> min 4 </a:t>
            </a:r>
            <a:r>
              <a:rPr lang="fr-FR" dirty="0" smtClean="0"/>
              <a:t>épisodes sur </a:t>
            </a:r>
            <a:r>
              <a:rPr lang="fr-FR" dirty="0" smtClean="0"/>
              <a:t>1 an</a:t>
            </a:r>
            <a:endParaRPr lang="fr-FR" dirty="0" smtClean="0"/>
          </a:p>
          <a:p>
            <a:pPr marL="0" indent="0">
              <a:buNone/>
            </a:pPr>
            <a:endParaRPr lang="fr-FR" u="sng" dirty="0" smtClean="0"/>
          </a:p>
        </p:txBody>
      </p:sp>
    </p:spTree>
    <p:extLst>
      <p:ext uri="{BB962C8B-B14F-4D97-AF65-F5344CB8AC3E}">
        <p14:creationId xmlns:p14="http://schemas.microsoft.com/office/powerpoint/2010/main" val="843600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26A3E6"/>
                </a:solidFill>
              </a:rPr>
              <a:t>COLONISATION</a:t>
            </a:r>
            <a:endParaRPr lang="fr-FR" dirty="0">
              <a:solidFill>
                <a:srgbClr val="26A3E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- Présence d’un micro-organisme sans manifestations cliniques.</a:t>
            </a:r>
          </a:p>
          <a:p>
            <a:pPr marL="0" indent="0">
              <a:buNone/>
            </a:pPr>
            <a:r>
              <a:rPr lang="fr-FR" dirty="0" smtClean="0"/>
              <a:t>- Pas de seuil de bactériurie</a:t>
            </a:r>
          </a:p>
          <a:p>
            <a:pPr marL="0" indent="0">
              <a:buNone/>
            </a:pPr>
            <a:r>
              <a:rPr lang="fr-FR" dirty="0" smtClean="0"/>
              <a:t>- Dépistage uniquement si: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procédure urologique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après 4</a:t>
            </a:r>
            <a:r>
              <a:rPr lang="fr-FR" baseline="30000" dirty="0" smtClean="0"/>
              <a:t>ème</a:t>
            </a:r>
            <a:r>
              <a:rPr lang="fr-FR" dirty="0" smtClean="0"/>
              <a:t> mois grossesse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1662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26A3E6"/>
                </a:solidFill>
              </a:rPr>
              <a:t>ESCHERICHIA COLI</a:t>
            </a:r>
            <a:endParaRPr lang="fr-FR" dirty="0">
              <a:solidFill>
                <a:srgbClr val="26A3E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dirty="0" smtClean="0"/>
              <a:t>R aux FQ de 3 à 25% en fonction clinique et terrain. </a:t>
            </a:r>
          </a:p>
          <a:p>
            <a:pPr>
              <a:buFontTx/>
              <a:buChar char="-"/>
            </a:pPr>
            <a:r>
              <a:rPr lang="fr-FR" dirty="0" smtClean="0"/>
              <a:t>A éviter si exposition &lt;6mois</a:t>
            </a:r>
          </a:p>
          <a:p>
            <a:pPr>
              <a:buFontTx/>
              <a:buChar char="-"/>
            </a:pPr>
            <a:r>
              <a:rPr lang="fr-FR" dirty="0" smtClean="0"/>
              <a:t> </a:t>
            </a:r>
            <a:r>
              <a:rPr lang="fr-FR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r-FR" dirty="0" smtClean="0"/>
              <a:t> résistance aux C3G essentiellement par production BLSE.</a:t>
            </a:r>
          </a:p>
          <a:p>
            <a:pPr>
              <a:buFontTx/>
              <a:buChar char="-"/>
            </a:pPr>
            <a:r>
              <a:rPr lang="fr-FR" dirty="0" smtClean="0"/>
              <a:t>Préserver </a:t>
            </a:r>
            <a:r>
              <a:rPr lang="fr-FR" dirty="0" err="1" smtClean="0"/>
              <a:t>carbapénèmes</a:t>
            </a:r>
            <a:r>
              <a:rPr lang="fr-FR" dirty="0" smtClean="0"/>
              <a:t>: </a:t>
            </a:r>
            <a:r>
              <a:rPr lang="fr-FR" dirty="0" err="1" smtClean="0"/>
              <a:t>fosfomycine</a:t>
            </a:r>
            <a:r>
              <a:rPr lang="fr-FR" dirty="0" smtClean="0"/>
              <a:t>, </a:t>
            </a:r>
            <a:r>
              <a:rPr lang="fr-FR" dirty="0" err="1" smtClean="0"/>
              <a:t>nitrofurantoïne</a:t>
            </a:r>
            <a:r>
              <a:rPr lang="fr-FR" dirty="0" smtClean="0"/>
              <a:t>, </a:t>
            </a:r>
            <a:r>
              <a:rPr lang="fr-FR" dirty="0" err="1" smtClean="0"/>
              <a:t>cefoxitine</a:t>
            </a:r>
            <a:r>
              <a:rPr lang="fr-FR" dirty="0" smtClean="0"/>
              <a:t>, </a:t>
            </a:r>
            <a:r>
              <a:rPr lang="fr-FR" dirty="0" err="1" smtClean="0"/>
              <a:t>pivmecillinam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7081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apture d’écran 2018-03-16 à 18.54.33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38" t="-17270" r="-9678" b="-16801"/>
          <a:stretch/>
        </p:blipFill>
        <p:spPr>
          <a:xfrm>
            <a:off x="-617817" y="455847"/>
            <a:ext cx="10351650" cy="6297886"/>
          </a:xfrm>
        </p:spPr>
      </p:pic>
    </p:spTree>
    <p:extLst>
      <p:ext uri="{BB962C8B-B14F-4D97-AF65-F5344CB8AC3E}">
        <p14:creationId xmlns:p14="http://schemas.microsoft.com/office/powerpoint/2010/main" val="1320769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26A3E6"/>
                </a:solidFill>
              </a:rPr>
              <a:t>OUTILS DIAGNOSTIQUES</a:t>
            </a:r>
            <a:endParaRPr lang="fr-FR" dirty="0">
              <a:solidFill>
                <a:srgbClr val="26A3E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>
                <a:solidFill>
                  <a:srgbClr val="FF0000"/>
                </a:solidFill>
              </a:rPr>
              <a:t>ECBU</a:t>
            </a:r>
          </a:p>
          <a:p>
            <a:pPr>
              <a:buFontTx/>
              <a:buChar char="-"/>
            </a:pPr>
            <a:r>
              <a:rPr lang="fr-FR" dirty="0" smtClean="0"/>
              <a:t>Devant toute IU clinique </a:t>
            </a:r>
            <a:r>
              <a:rPr lang="fr-FR" dirty="0" err="1" smtClean="0"/>
              <a:t>sf</a:t>
            </a:r>
            <a:r>
              <a:rPr lang="fr-FR" dirty="0" smtClean="0"/>
              <a:t> cystite simple.</a:t>
            </a:r>
          </a:p>
          <a:p>
            <a:pPr>
              <a:buFontTx/>
              <a:buChar char="-"/>
            </a:pPr>
            <a:r>
              <a:rPr lang="fr-FR" dirty="0" smtClean="0"/>
              <a:t>Pas d’ECBU de contrôle après IU masculine et PNA si évolution +</a:t>
            </a:r>
          </a:p>
          <a:p>
            <a:pPr>
              <a:buFontTx/>
              <a:buChar char="-"/>
            </a:pPr>
            <a:r>
              <a:rPr lang="fr-FR" dirty="0" smtClean="0"/>
              <a:t>Seuil leucocyturie≥10</a:t>
            </a:r>
            <a:r>
              <a:rPr lang="fr-FR" baseline="30000" dirty="0" smtClean="0"/>
              <a:t>4</a:t>
            </a:r>
          </a:p>
          <a:p>
            <a:pPr>
              <a:buFontTx/>
              <a:buChar char="-"/>
            </a:pPr>
            <a:r>
              <a:rPr lang="fr-FR" dirty="0" smtClean="0"/>
              <a:t>Seuil bactériurie:</a:t>
            </a:r>
          </a:p>
          <a:p>
            <a:pPr lvl="1">
              <a:buFontTx/>
              <a:buChar char="-"/>
            </a:pPr>
            <a:r>
              <a:rPr lang="fr-FR" dirty="0" smtClean="0"/>
              <a:t>E Coli et S. </a:t>
            </a:r>
            <a:r>
              <a:rPr lang="fr-FR" dirty="0" err="1" smtClean="0"/>
              <a:t>Saprophyticus</a:t>
            </a:r>
            <a:r>
              <a:rPr lang="fr-FR" dirty="0" smtClean="0"/>
              <a:t>: 10</a:t>
            </a:r>
            <a:r>
              <a:rPr lang="fr-FR" baseline="30000" dirty="0" smtClean="0"/>
              <a:t>3</a:t>
            </a:r>
          </a:p>
          <a:p>
            <a:pPr lvl="1">
              <a:buFontTx/>
              <a:buChar char="-"/>
            </a:pPr>
            <a:r>
              <a:rPr lang="fr-FR" dirty="0" smtClean="0"/>
              <a:t>Autres germes: 10</a:t>
            </a:r>
            <a:r>
              <a:rPr lang="fr-FR" baseline="30000" dirty="0" smtClean="0"/>
              <a:t>3</a:t>
            </a:r>
            <a:r>
              <a:rPr lang="fr-FR" dirty="0" smtClean="0"/>
              <a:t> </a:t>
            </a:r>
            <a:r>
              <a:rPr lang="fr-FR" dirty="0" err="1" smtClean="0"/>
              <a:t>pr</a:t>
            </a:r>
            <a:r>
              <a:rPr lang="fr-FR" dirty="0" smtClean="0"/>
              <a:t> l’homme, 10</a:t>
            </a:r>
            <a:r>
              <a:rPr lang="fr-FR" baseline="30000" dirty="0" smtClean="0"/>
              <a:t>4</a:t>
            </a:r>
            <a:r>
              <a:rPr lang="fr-FR" dirty="0" smtClean="0"/>
              <a:t> chez la femme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2462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26A3E6"/>
                </a:solidFill>
              </a:rPr>
              <a:t>OUTILS DIAGNOSTIQUES</a:t>
            </a:r>
            <a:endParaRPr lang="fr-FR" dirty="0">
              <a:solidFill>
                <a:srgbClr val="26A3E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>
                <a:solidFill>
                  <a:srgbClr val="FF0000"/>
                </a:solidFill>
              </a:rPr>
              <a:t>Bandelette urinaire</a:t>
            </a:r>
          </a:p>
          <a:p>
            <a:pPr marL="0" indent="0" algn="ctr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Femme: VPN++</a:t>
            </a:r>
          </a:p>
          <a:p>
            <a:pPr>
              <a:buFontTx/>
              <a:buChar char="-"/>
            </a:pPr>
            <a:r>
              <a:rPr lang="fr-FR" dirty="0" smtClean="0"/>
              <a:t>Homme: VPP++</a:t>
            </a:r>
          </a:p>
          <a:p>
            <a:pPr>
              <a:buFontTx/>
              <a:buChar char="-"/>
            </a:pPr>
            <a:r>
              <a:rPr lang="fr-FR" dirty="0" smtClean="0"/>
              <a:t>Recommandée seule </a:t>
            </a:r>
            <a:r>
              <a:rPr lang="fr-FR" dirty="0" err="1" smtClean="0"/>
              <a:t>ds</a:t>
            </a:r>
            <a:r>
              <a:rPr lang="fr-FR" dirty="0" smtClean="0"/>
              <a:t> cystite aiguë simple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8353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</TotalTime>
  <Words>1168</Words>
  <Application>Microsoft Macintosh PowerPoint</Application>
  <PresentationFormat>Présentation à l'écran (4:3)</PresentationFormat>
  <Paragraphs>178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Thème Office</vt:lpstr>
      <vt:lpstr>Présentation PowerPoint</vt:lpstr>
      <vt:lpstr>QUIZZ auto-évaluation n°1</vt:lpstr>
      <vt:lpstr>QUIZZ auto-évaluation n°2</vt:lpstr>
      <vt:lpstr>IU Communautaire: nouvelle terminologie</vt:lpstr>
      <vt:lpstr>COLONISATION</vt:lpstr>
      <vt:lpstr>ESCHERICHIA COLI</vt:lpstr>
      <vt:lpstr>Présentation PowerPoint</vt:lpstr>
      <vt:lpstr>OUTILS DIAGNOSTIQUES</vt:lpstr>
      <vt:lpstr>OUTILS DIAGNOSTIQUES</vt:lpstr>
      <vt:lpstr>CYSTITE AIGUE SIMPLE</vt:lpstr>
      <vt:lpstr>CYSTITE A RISQUE DE COMPLICATION</vt:lpstr>
      <vt:lpstr>CYSTITE AIGUE RECIDIVANTE</vt:lpstr>
      <vt:lpstr>PYELONEPHRITE AIGUE SIMPLE</vt:lpstr>
      <vt:lpstr>PNA A RISQUE DE COMPLICATION,  SANS SIGNE de GRAVITÉ</vt:lpstr>
      <vt:lpstr>PNA GRAVE</vt:lpstr>
      <vt:lpstr>IU MASCULINE</vt:lpstr>
      <vt:lpstr>IU MASCULINE: ANTIBIOTIQUES</vt:lpstr>
      <vt:lpstr>IU MASCULINE: ANTIBIOTIQUES</vt:lpstr>
      <vt:lpstr>GROSSESSE: COLONISATION URINAIRE GRAVIDIQUE </vt:lpstr>
      <vt:lpstr>GROSSESSE: CYSTITE </vt:lpstr>
      <vt:lpstr>GROSSESSE:PNA</vt:lpstr>
      <vt:lpstr>Réponse QUIZZ n°1</vt:lpstr>
      <vt:lpstr>Réponse QUIZZ n°2</vt:lpstr>
      <vt:lpstr>COLIQUE NEPHRETIQUE </vt:lpstr>
      <vt:lpstr>THERAPIE MEDICALE EXPULSIVE</vt:lpstr>
      <vt:lpstr>PREVENTION RECIDIVE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INFECTIONS URINAIRES</dc:title>
  <dc:creator>Antoine VAN HOVE</dc:creator>
  <cp:lastModifiedBy>Antoine VAN HOVE</cp:lastModifiedBy>
  <cp:revision>52</cp:revision>
  <dcterms:created xsi:type="dcterms:W3CDTF">2018-03-16T07:45:24Z</dcterms:created>
  <dcterms:modified xsi:type="dcterms:W3CDTF">2019-12-21T21:32:55Z</dcterms:modified>
</cp:coreProperties>
</file>